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3.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0"/>
  </p:notesMasterIdLst>
  <p:sldIdLst>
    <p:sldId id="256" r:id="rId2"/>
    <p:sldId id="257" r:id="rId3"/>
    <p:sldId id="264" r:id="rId4"/>
    <p:sldId id="265" r:id="rId5"/>
    <p:sldId id="266" r:id="rId6"/>
    <p:sldId id="258" r:id="rId7"/>
    <p:sldId id="268" r:id="rId8"/>
    <p:sldId id="259" r:id="rId9"/>
    <p:sldId id="267" r:id="rId10"/>
    <p:sldId id="301" r:id="rId11"/>
    <p:sldId id="304" r:id="rId12"/>
    <p:sldId id="271" r:id="rId13"/>
    <p:sldId id="270" r:id="rId14"/>
    <p:sldId id="272" r:id="rId15"/>
    <p:sldId id="269" r:id="rId16"/>
    <p:sldId id="273" r:id="rId17"/>
    <p:sldId id="277" r:id="rId18"/>
    <p:sldId id="305" r:id="rId19"/>
    <p:sldId id="316" r:id="rId20"/>
    <p:sldId id="281" r:id="rId21"/>
    <p:sldId id="339" r:id="rId22"/>
    <p:sldId id="282" r:id="rId23"/>
    <p:sldId id="283" r:id="rId24"/>
    <p:sldId id="284" r:id="rId25"/>
    <p:sldId id="306" r:id="rId26"/>
    <p:sldId id="307" r:id="rId27"/>
    <p:sldId id="308" r:id="rId28"/>
    <p:sldId id="318" r:id="rId29"/>
    <p:sldId id="319" r:id="rId30"/>
    <p:sldId id="274" r:id="rId31"/>
    <p:sldId id="275" r:id="rId32"/>
    <p:sldId id="276" r:id="rId33"/>
    <p:sldId id="287" r:id="rId34"/>
    <p:sldId id="294" r:id="rId35"/>
    <p:sldId id="312" r:id="rId36"/>
    <p:sldId id="291" r:id="rId37"/>
    <p:sldId id="292" r:id="rId38"/>
    <p:sldId id="293" r:id="rId39"/>
    <p:sldId id="289" r:id="rId40"/>
    <p:sldId id="290" r:id="rId41"/>
    <p:sldId id="288" r:id="rId42"/>
    <p:sldId id="313" r:id="rId43"/>
    <p:sldId id="320" r:id="rId44"/>
    <p:sldId id="321" r:id="rId45"/>
    <p:sldId id="280" r:id="rId46"/>
    <p:sldId id="327" r:id="rId47"/>
    <p:sldId id="285" r:id="rId48"/>
    <p:sldId id="317" r:id="rId49"/>
    <p:sldId id="323" r:id="rId50"/>
    <p:sldId id="328" r:id="rId51"/>
    <p:sldId id="329" r:id="rId52"/>
    <p:sldId id="332" r:id="rId53"/>
    <p:sldId id="333" r:id="rId54"/>
    <p:sldId id="296" r:id="rId55"/>
    <p:sldId id="324" r:id="rId56"/>
    <p:sldId id="326" r:id="rId57"/>
    <p:sldId id="325" r:id="rId58"/>
    <p:sldId id="297" r:id="rId59"/>
    <p:sldId id="299" r:id="rId60"/>
    <p:sldId id="298" r:id="rId61"/>
    <p:sldId id="330" r:id="rId62"/>
    <p:sldId id="334" r:id="rId63"/>
    <p:sldId id="335" r:id="rId64"/>
    <p:sldId id="336" r:id="rId65"/>
    <p:sldId id="337" r:id="rId66"/>
    <p:sldId id="338" r:id="rId67"/>
    <p:sldId id="331" r:id="rId68"/>
    <p:sldId id="314"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840"/>
  </p:normalViewPr>
  <p:slideViewPr>
    <p:cSldViewPr snapToGrid="0" snapToObjects="1">
      <p:cViewPr varScale="1">
        <p:scale>
          <a:sx n="107" d="100"/>
          <a:sy n="107" d="100"/>
        </p:scale>
        <p:origin x="7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48:35.067"/>
    </inkml:context>
    <inkml:brush xml:id="br0">
      <inkml:brushProperty name="width" value="0.05" units="cm"/>
      <inkml:brushProperty name="height" value="0.05" units="cm"/>
      <inkml:brushProperty name="color" value="#004F8B"/>
    </inkml:brush>
  </inkml:definitions>
  <inkml:trace contextRef="#ctx0" brushRef="#br0">1 34 24575,'3'-3'0,"-1"1"0,0-2 0,-1 2 0,-1-3 0,0-1 0,0 2 0,0-2 0,0 4 0,0 3 0,0-1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7.211"/>
    </inkml:context>
    <inkml:brush xml:id="br0">
      <inkml:brushProperty name="width" value="0.05" units="cm"/>
      <inkml:brushProperty name="height" value="0.05" units="cm"/>
      <inkml:brushProperty name="color" value="#E71224"/>
    </inkml:brush>
  </inkml:definitions>
  <inkml:trace contextRef="#ctx0" brushRef="#br0">0 1 24575,'0'8'0,"0"1"0,0-1 0,0 0 0,0 1 0,0-1 0,0 1 0,0-1 0,4 0 0,-3 1 0,3-1 0,0 1 0,-4-1 0,8 0 0,-7 1 0,6-1 0,-6 5 0,3-3 0,0 3 0,-3-1 0,6-2 0,-6 3 0,7 0 0,-7-4 0,7 4 0,-7-4 0,2 4 0,1-4 0,-3 4 0,3-5 0,0 1 0,-4-1 0,4 1 0,0-1 0,-3 0 0,3 1 0,-1-1 0,-2 1 0,3-1 0,0 0 0,-3 1 0,2-1 0,-3 1 0,4-5 0,-3 4 0,3-4 0,-4 5 0,0-1 0,4 1 0,-4-1 0,4 0 0,-4 1 0,4-1 0,-3 1 0,3-1 0,-4 0 0,0 1 0,3-1 0,-2-7 0,3-2 0,-4-8 0,4 5 0,0-4 0,5 7 0,4-7 0,1 7 0,4-7 0,1 3 0,-1-1 0,6-2 0,-4 2 0,9-4 0,-9 1 0,4-1 0,0 0 0,-4 5 0,4-4 0,0 3 0,-4-3 0,4-1 0,-6 5 0,1-4 0,5 4 0,-4-5 0,3 0 0,-4 1 0,5-1 0,-4 1 0,-1-1 0,-1 5 0,-4-3 0,0 7 0,-1-3 0,-5 0 0,0 3 0,-3-3 0,-1 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6.632"/>
    </inkml:context>
    <inkml:brush xml:id="br0">
      <inkml:brushProperty name="width" value="0.05" units="cm"/>
      <inkml:brushProperty name="height" value="0.05" units="cm"/>
      <inkml:brushProperty name="color" value="#E71224"/>
    </inkml:brush>
  </inkml:definitions>
  <inkml:trace contextRef="#ctx0" brushRef="#br0">1521 1 24575,'-11'38'0,"-11"12"0,-2-3 0,-7 13 0,-4 0 0,4 0 0,-5 0 0,0-5 0,0 4 0,-7-3 0,11-2 0,-4 6 0,7-12 0,-2 11 0,1-12 0,-4 6 0,10-8 0,-4 1 0,-2 13 0,0-4 0,-2 13 0,2-8 0,1 0 0,3 0 0,-9 0 0,3 8 0,3-19 0,-21 26 0,24-39 0,-3 7 0,-1 0 0,-8 4 0,-9 30 0,-2-20 0,12 4 0,0-12 0,3 2 0,5-11 0,0 1 0,1-3 0,8-7 0,0-2 0,5-5 0,6-6 0,1-5 0,3-5 0,-3 1 0,3-1 0,-2 1 0,1 4 0,2-4 0,-4 4 0,3-5 0,-4 1 0,5-1 0,-4 1 0,7-1 0,-3 0 0,1-3 0,2 2 0,-3-2 0,4 4 0,0-1 0,-4 0 0,3 1 0,-3-1 0,4 1 0,-4-1 0,4 0 0,-8 1 0,7-1 0,-3 0 0,4 1 0,-4-1 0,3-7 0,-2-2 0,3-7 0,0-1 0,0 1 0,0-1 0,0 1 0,0-1 0,0 0 0,0 1 0,0-1 0,0 1 0,0-1 0,0 1 0,0-5 0,0-7 0,-4 0 0,2-9 0,-6 9 0,2-9 0,1 9 0,-4-4 0,8 5 0,-7 5 0,7 1 0,-2 4 0,3 1 0,0-1 0,0 8 0,0 6 0,0 4 0,0 3 0,0-3 0,0-1 0,0 0 0,0 1 0,0-1 0,0 1 0,0-1 0,0 0 0,0 1 0,0-1 0,0 1 0,0-1 0,0 0 0,0 1 0,0 4 0,0-4 0,0 9 0,0-4 0,0 4 0,4 1 0,-3-1 0,7-4 0,-7 4 0,2-4 0,1 0 0,-3-1 0,3 0 0,-1-4 0,2 4 0,0-4 0,-1-1 0,-1 0 0,-2 1 0,3-1 0,-4 1 0,4-1 0,-3 0 0,2 1 0,1-5 0,-3 4 0,6-7 0,-2 3 0,3-4 0,1 0 0,-1 0 0,11 0 0,-4 0 0,14-5 0,2 4 0,8-9 0,5-1 0,0-1 0,1-9 0,-1 3 0,1-4 0,-1 5 0,0-4 0,1 8 0,-7-7 0,5 8 0,-11 1 0,5 2 0,-12 4 0,-1-5 0,-10 1 0,3 4 0,-7-3 0,3 7 0,-5-3 0,-3 1 0,-1 2 0,-4-3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9.837"/>
    </inkml:context>
    <inkml:brush xml:id="br0">
      <inkml:brushProperty name="width" value="0.05" units="cm"/>
      <inkml:brushProperty name="height" value="0.05" units="cm"/>
      <inkml:brushProperty name="color" value="#E71224"/>
    </inkml:brush>
  </inkml:definitions>
  <inkml:trace contextRef="#ctx0" brushRef="#br0">0 28 24575,'0'-9'0,"0"-4"0,0 11 0,0-1 0,0 11 0,0 0 0,0 1 0,0-1 0,0 1 0,0-1 0,0 0 0,0 1 0,0-1 0,0 1 0,0-1 0,0 0 0,0 1 0,0-1 0,0 1 0,0-1 0,0 0 0,0 1 0,0-1 0,0 5 0,0-3 0,0 7 0,0-7 0,0 2 0,0-3 0,0-1 0,0 1 0,0-1 0,0 5 0,0-3 0,0 2 0,0-3 0,0-1 0,0 1 0,0-1 0,4 0 0,-3 1 0,3-1 0,-4 1 0,0-1 0,0 0 0,0 1 0,0-1 0,0 1 0,0 3 0,0-2 0,0 3 0,0-5 0,0 1 0,0-1 0,0 1 0,0-1 0,0-3 0,0-2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4:36.736"/>
    </inkml:context>
    <inkml:brush xml:id="br0">
      <inkml:brushProperty name="width" value="0.05" units="cm"/>
      <inkml:brushProperty name="height" value="0.05" units="cm"/>
      <inkml:brushProperty name="color" value="#5B2D90"/>
    </inkml:brush>
  </inkml:definitions>
  <inkml:trace contextRef="#ctx0" brushRef="#br0">1 10 24575,'10'-5'0,"-1"1"0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4:40.295"/>
    </inkml:context>
    <inkml:brush xml:id="br0">
      <inkml:brushProperty name="width" value="0.05" units="cm"/>
      <inkml:brushProperty name="height" value="0.05" units="cm"/>
      <inkml:brushProperty name="color" value="#5B2D90"/>
    </inkml:brush>
  </inkml:definitions>
  <inkml:trace contextRef="#ctx0" brushRef="#br0">1 29 24575,'17'-12'0,"-3"2"0,-7 8 0,0 0 0,0 0 0,-1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43.764"/>
    </inkml:context>
    <inkml:brush xml:id="br0">
      <inkml:brushProperty name="width" value="0.05" units="cm"/>
      <inkml:brushProperty name="height" value="0.05" units="cm"/>
      <inkml:brushProperty name="color" value="#E71224"/>
    </inkml:brush>
  </inkml:definitions>
  <inkml:trace contextRef="#ctx0" brushRef="#br0">424 11 24575,'-1'-4'0,"0"1"0,0 2 0,-1 1 0,1-1 0,0 1 0,-1 0 0,1-1 0,0 0 0,-1 3 0,1-2 0,-1 2 0,1-2 0,0 0 0,1 2 0,-1-1 0,0 2 0,1-3 0,0 2 0,-2-2 0,1 0 0,-2 0 0,2 0 0,-1 0 0,1 0 0,0 1 0,0 0 0,0 0 0,-1-1 0,2 2 0,-2-2 0,1 1 0,0-1 0,0 2 0,0-2 0,0 2 0,0-2 0,-1 1 0,1 0 0,0 0 0,1 0 0,0 1 0,-1 0 0,0 0 0,0-1 0,-1 0 0,-3 4 0,1-2 0,-4 5 0,3-4 0,-1 2 0,3-4 0,-1 3 0,2-3 0,-1 2 0,2-3 0,-1 1 0,2 0 0,-1-1 0,1 1 0,0-1 0,0 1 0,0-1 0,0 0 0,0 1 0,-2 3 0,1-2 0,-1 5 0,1-4 0,1 4 0,-1-4 0,-1 5 0,1-4 0,-1 5 0,2-5 0,-1 6 0,1-4 0,-1 11 0,1-10 0,0 13 0,0-12 0,0 10 0,0-10 0,0 11 0,0-10 0,2 10 0,-2-11 0,1 14 0,0-12 0,-1 12 0,0-14 0,0 11 0,0-11 0,0 11 0,0-11 0,0 11 0,0-11 0,-1 11 0,0-10 0,1 13 0,0-14 0,0 14 0,0-14 0,0 11 0,0-11 0,0 11 0,0-12 0,0 12 0,0-11 0,0 11 0,0-11 0,0 14 0,0-13 0,0 16 0,0-15 0,0 16 0,0-15 0,0 17 0,0-17 0,0 16 0,0-17 0,0 16 0,-1-15 0,-2 18 0,1-18 0,-3 18 0,3-18 0,-2 16 0,2-16 0,-3 18 0,3-17 0,-3 19 0,3-18 0,-1 25 0,2-23 0,0 22 0,1-23 0,2 18 0,-1-18 0,2 18 0,-2-19 0,0 18 0,-1-17 0,0 20 0,0-20 0,0 18 0,0-20 0,0 14 0,0-13 0,0 15 0,0-14 0,0 15 0,0-17 0,0 16 0,0-16 0,-2 21 0,1-20 0,-1 18 0,2-20 0,0 14 0,0-16 0,-2 14 0,1-15 0,-2 13 0,1-13 0,-1 15 0,1-14 0,0 13 0,0-14 0,1 10 0,0-10 0,1 11 0,0-11 0,0 12 0,0-11 0,0 12 0,0-12 0,2 12 0,-1-13 0,2 12 0,-1-13 0,1 14 0,-2-13 0,2 12 0,-2-12 0,1 8 0,-2-10 0,1 8 0,-1-9 0,0 7 0,0-9 0,0 7 0,0-6 0,0 5 0,0-7 0,0 5 0,0-5 0,0 3 0,0-4 0,1 2 0,-1-2 0,0-1 0,-2-4 0,0 0 0,-3-2 0,0 1 0,0-2 0,-6-3 0,3 0 0,-14-13 0,10 9 0,-21-23 0,19 20 0,-18-21 0,20 23 0,-13-17 0,14 16 0,-12-14 0,14 17 0,-7-10 0,10 14 0,-5-10 0,6 11 0,-3-7 0,6 10 0,0-2 0,1 4 0,1 0 0,2 6 0,-1-1 0,3 2 0,-1 0 0,0 0 0,5 7 0,-3-4 0,7 12 0,-6-10 0,15 22 0,-12-17 0,15 23 0,-15-25 0,9 20 0,-10-20 0,9 16 0,-9-18 0,7 12 0,-8-15 0,8 10 0,-9-12 0,9 7 0,-9-8 0,9 5 0,-8-5 0,10 3 0,-10-4 0,9 2 0,-9-3 0,6-1 0,-9-1 0,7-1 0,-8 0 0,4 0 0,-5 0 0,2-1 0,-2 0 0,2-2 0,-2 2 0,5-5 0,-2 3 0,10-10 0,-6 5 0,11-15 0,-11 14 0,10-15 0,-13 15 0,8-9 0,-9 10 0,9-8 0,-8 9 0,14-14 0,-11 11 0,14-16 0,-13 15 0,9-12 0,-10 13 0,9-15 0,-10 15 0,8-16 0,-10 16 0,8-11 0,-8 13 0,4-8 0,-6 11 0,4-5 0,-5 7 0,2-2 0,-4 3 0,0-1 0,-1 2 0,-1-1 0,1 1 0,-4-1 0,1 0 0,-10-3 0,4 1 0,-6-2 0,5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46.707"/>
    </inkml:context>
    <inkml:brush xml:id="br0">
      <inkml:brushProperty name="width" value="0.05" units="cm"/>
      <inkml:brushProperty name="height" value="0.05" units="cm"/>
      <inkml:brushProperty name="color" value="#E71224"/>
    </inkml:brush>
  </inkml:definitions>
  <inkml:trace contextRef="#ctx0" brushRef="#br0">0 5 24575,'3'-3'0,"-1"1"0,-1 2 0,0 1 0,1 0 0,-1 0 0,0 0 0,-1 0 0,2 1 0,-1 0 0,2 5 0,0-3 0,3 7 0,-3-5 0,10 11 0,-9-10 0,9 12 0,-10-13 0,5 8 0,-4-9 0,3 5 0,-4-7 0,3 7 0,-5-7 0,4 6 0,-3-7 0,2 4 0,-1-4 0,2 3 0,-2-2 0,3 3 0,-3-3 0,5 5 0,-4-4 0,5 9 0,-5-7 0,10 12 0,-8-10 0,10 14 0,-9-12 0,9 15 0,-9-13 0,10 18 0,-9-15 0,17 28 0,-13-25 0,17 29 0,-18-29 0,15 22 0,-16-24 0,12 20 0,-13-21 0,11 18 0,-11-19 0,14 19 0,-14-18 0,22 25 0,-18-23 0,21 20 0,-23-23 0,15 12 0,-16-15 0,14 15 0,-16-16 0,13 16 0,-13-16 0,11 13 0,-10-13 0,12 13 0,-13-14 0,10 12 0,-11-12 0,10 14 0,-10-14 0,10 15 0,-11-15 0,10 13 0,-8-11 0,8 13 0,-9-13 0,10 14 0,-9-13 0,10 14 0,-9-14 0,16 20 0,-15-19 0,15 18 0,-16-19 0,14 19 0,-13-18 0,12 19 0,-13-19 0,10 14 0,-10-14 0,11 16 0,-10-15 0,12 18 0,-11-18 0,13 18 0,-14-18 0,13 17 0,-12-17 0,13 19 0,-14-18 0,19 26 0,-18-24 0,18 23 0,-19-26 0,14 19 0,-14-19 0,13 21 0,-13-21 0,16 22 0,-17-24 0,13 19 0,-15-21 0,9 12 0,-9-13 0,11 12 0,-10-13 0,6 8 0,-10-10 0,3 3 0,-4-6 0,1 4 0,-2-5 0,2 3 0,-2-3 0,0 2 0,-2-3 0,0 1 0,-2-2 0,1 0 0,-1 0 0,0 0 0,1 0 0,-3-2 0,0 0 0,-13-3 0,8 1 0,-24-8 0,18 6 0,-27-12 0,21 8 0,-34-19 0,32 17 0,-28-16 0,34 19 0,-16-9 0,21 11 0,-9-7 0,13 9 0,-6-8 0,8 8 0,-9-10 0,7 8 0,-9-9 0,11 10 0,-9-6 0,10 7 0,-7-7 0,8 7 0,-5-4 0,6 6 0,-2-3 0,4 3 0,-2 0 0,4 1 0,-1 0 0,2 2 0,0 0 0,0 0 0,-1 1 0,5 3 0,-1 0 0,10 6 0,-6-5 0,16 9 0,-11-8 0,20 12 0,-17-10 0,22 12 0,-21-11 0,26 14 0,-26-13 0,21 13 0,-24-14 0,13 11 0,-16-11 0,12 9 0,-16-10 0,12 8 0,-13-9 0,10 8 0,-10-10 0,10 7 0,-11-8 0,9 4 0,-8-4 0,8 3 0,-8-3 0,13 3 0,-11-5 0,10 3 0,-12-4 0,5 1 0,-9-2 0,3 0 0,-4 0 0,2-2 0,-3 1 0,5-7 0,-3 4 0,6-12 0,-5 8 0,9-14 0,-7 10 0,11-20 0,-10 16 0,10-25 0,-9 22 0,11-32 0,-10 30 0,9-30 0,-11 33 0,7-19 0,-10 22 0,5-11 0,-6 16 0,3-5 0,-4 10 0,6-6 0,-5 8 0,5-5 0,-6 5 0,2-1 0,-3 3 0,1-3 0,-2 2 0,1 0 0,-1 1 0,1 0 0,-1-1 0,0 0 0,0 0 0,-1-1 0,0 1 0,-5-8 0,2 4 0,-4-6 0,1 3 0,-1-2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55.546"/>
    </inkml:context>
    <inkml:brush xml:id="br0">
      <inkml:brushProperty name="width" value="0.05" units="cm"/>
      <inkml:brushProperty name="height" value="0.05" units="cm"/>
      <inkml:brushProperty name="color" value="#E71224"/>
    </inkml:brush>
  </inkml:definitions>
  <inkml:trace contextRef="#ctx0" brushRef="#br0">23 133 24575,'-2'-3'0,"0"0"0,1 2 0,0-1 0,-1 0 0,1-3 0,0 2 0,0-4 0,1 3 0,-1-5 0,1 5 0,0-7 0,0 5 0,-1-7 0,1 7 0,-1-8 0,1 9 0,-1-5 0,1 6 0,-1-5 0,0 7 0,-2-4 0,2 5 0,-1-2 0,2 8 0,1-5 0,1 6 0,0-1 0,0-1 0,4 10 0,-3-7 0,8 17 0,-6-13 0,8 18 0,-8-16 0,7 17 0,-6-15 0,7 18 0,-7-17 0,4 20 0,-5-21 0,3 26 0,-5-24 0,5 25 0,-4-25 0,7 25 0,-6-23 0,9 27 0,-8-25 0,7 26 0,-8-28 0,7 26 0,-6-26 0,6 28 0,-7-29 0,5 23 0,-7-27 0,5 19 0,-4-19 0,5 17 0,-5-17 0,8 23 0,-8-21 0,7 25 0,-7-24 0,5 24 0,-5-23 0,7 27 0,-6-26 0,10 35 0,-9-32 0,9 32 0,-9-34 0,7 24 0,-8-26 0,6 21 0,-7-23 0,5 20 0,-5-20 0,5 20 0,-5-20 0,8 28 0,-7-25 0,10 25 0,-10-28 0,7 20 0,-7-20 0,6 20 0,-7-20 0,8 23 0,-6-21 0,9 32 0,-8-29 0,8 30 0,-9-32 0,5 26 0,-5-25 0,8 33 0,-8-30 0,9 31 0,-10-33 0,7 24 0,-7-25 0,7 23 0,-7-25 0,6 22 0,-8-23 0,6 20 0,-5-20 0,7 26 0,-6-26 0,6 24 0,-8-27 0,4 18 0,-5-18 0,2 16 0,-3-18 0,5 20 0,-4-17 0,7 22 0,-5-19 0,10 24 0,-9-25 0,7 22 0,-8-26 0,5 24 0,-6-22 0,4 19 0,-5-23 0,3 15 0,-3-17 0,3 11 0,-4-13 0,3 7 0,-2-10 0,0 4 0,-2-5 0,0 1 0,0-4 0,-3-2 0,2-1 0,-3-1 0,2 1 0,-4-4 0,2 1 0,-8-11 0,4 7 0,-10-16 0,8 14 0,-16-16 0,15 18 0,-15-12 0,18 15 0,-9-9 0,9 11 0,-6-11 0,9 10 0,-7-9 0,7 9 0,-7-8 0,7 8 0,-7-5 0,7 6 0,-6-4 0,8 6 0,-5-4 0,6 5 0,-2-2 0,2 2 0,-2-2 0,2 3 0,0-2 0,1 2 0,5 4 0,-2-1 0,3 3 0,-3-2 0,1 1 0,5 8 0,-3-4 0,10 11 0,-8-10 0,11 11 0,-11-11 0,13 10 0,-12-10 0,13 12 0,-13-12 0,15 11 0,-15-12 0,14 13 0,-13-12 0,15 15 0,-15-15 0,11 11 0,-12-12 0,6 5 0,-7-6 0,3 3 0,-6-5 0,4 4 0,-6-5 0,6 4 0,-4-5 0,4 3 0,-4-5 0,2 2 0,-4-3 0,2 0 0,-2 0 0,2 0 0,-2 0 0,3 0 0,-3 0 0,3-1 0,-4 1 0,2-1 0,-3 1 0,0-2 0,1 0 0,-1 1 0,1-1 0,0-1 0,0 0 0,2-5 0,0 3 0,5-11 0,-2 8 0,13-18 0,-11 13 0,17-20 0,-15 18 0,16-25 0,-15 22 0,12-22 0,-13 23 0,9-21 0,-12 24 0,8-16 0,-11 21 0,6-11 0,-6 10 0,7-13 0,-5 11 0,5-14 0,-7 16 0,4-13 0,-6 16 0,4-6 0,-5 10 0,0-1 0,-2 3 0,1 0 0,-2 0 0,1-1 0,0 1 0,-3-4 0,2 0 0,-14-10 0,6 1 0,-9-11 0,8 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4.464"/>
    </inkml:context>
    <inkml:brush xml:id="br0">
      <inkml:brushProperty name="width" value="0.05" units="cm"/>
      <inkml:brushProperty name="height" value="0.05" units="cm"/>
      <inkml:brushProperty name="color" value="#E71224"/>
    </inkml:brush>
  </inkml:definitions>
  <inkml:trace contextRef="#ctx0" brushRef="#br0">922 1 24575,'0'13'0,"0"-4"0,0 9 0,0-4 0,-5 4 0,4 1 0,-3-1 0,0 6 0,3-4 0,-8 4 0,4-5 0,-1-1 0,2 1 0,0-1 0,3 1 0,-7-5 0,7 9 0,-7-8 0,7 14 0,-7-9 0,7 10 0,-8-5 0,3 5 0,-4 1 0,0-6 0,0 4 0,4-9 0,-3 9 0,3-3 0,-3-1 0,-2 4 0,1-4 0,0 6 0,0-1 0,0 1 0,-1-1 0,1 1 0,0-1 0,0-4 0,-1 3 0,2-9 0,-1 4 0,1-6 0,-1 6 0,-4 4 0,3 3 0,-3 3 0,4-4 0,-1 1 0,1-6 0,0 4 0,0-3 0,0-1 0,0 4 0,1-9 0,3 4 0,-3 0 0,4-4 0,-5 9 0,0-4 0,0 5 0,-1 1 0,1 0 0,0-1 0,-1 1 0,1-6 0,0 4 0,1-9 0,-6 23 0,4-15 0,-4 23 0,4-19 0,0 4 0,1 1 0,-1-5 0,1 5 0,-1-7 0,1 1 0,0-6 0,0 4 0,0-9 0,5 9 0,-4-9 0,4 4 0,0-5 0,-3-1 0,2 1 0,1-1 0,-4 6 0,4-4 0,-5 8 0,5-9 0,-3 4 0,7-5 0,-8 1 0,8-5 0,-7 3 0,7-3 0,-8 5 0,8-1 0,-7 6 0,6-4 0,-6 4 0,2-5 0,1-5 0,-3 3 0,7-3 0,-7 0 0,7-1 0,-7 0 0,7-3 0,-3 3 0,0-1 0,2-2 0,-6 11 0,7-10 0,-7 10 0,7-12 0,-7 4 0,7-4 0,-7-1 0,7 5 0,-3-4 0,4 4 0,-3-4 0,2-1 0,-3 1 0,4-1 0,-4 0 0,3 1 0,-3-1 0,4 1 0,-3-5 0,2 4 0,-3-4 0,0 1 0,3-1 0,-3-4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7.211"/>
    </inkml:context>
    <inkml:brush xml:id="br0">
      <inkml:brushProperty name="width" value="0.05" units="cm"/>
      <inkml:brushProperty name="height" value="0.05" units="cm"/>
      <inkml:brushProperty name="color" value="#E71224"/>
    </inkml:brush>
  </inkml:definitions>
  <inkml:trace contextRef="#ctx0" brushRef="#br0">0 1 24575,'0'8'0,"0"1"0,0-1 0,0 0 0,0 1 0,0-1 0,0 1 0,0-1 0,4 0 0,-3 1 0,3-1 0,0 1 0,-4-1 0,8 0 0,-7 1 0,6-1 0,-6 5 0,3-3 0,0 3 0,-3-1 0,6-2 0,-6 3 0,7 0 0,-7-4 0,7 4 0,-7-4 0,2 4 0,1-4 0,-3 4 0,3-5 0,0 1 0,-4-1 0,4 1 0,0-1 0,-3 0 0,3 1 0,-1-1 0,-2 1 0,3-1 0,0 0 0,-3 1 0,2-1 0,-3 1 0,4-5 0,-3 4 0,3-4 0,-4 5 0,0-1 0,4 1 0,-4-1 0,4 0 0,-4 1 0,4-1 0,-3 1 0,3-1 0,-4 0 0,0 1 0,3-1 0,-2-7 0,3-2 0,-4-8 0,4 5 0,0-4 0,5 7 0,4-7 0,1 7 0,4-7 0,1 3 0,-1-1 0,6-2 0,-4 2 0,9-4 0,-9 1 0,4-1 0,0 0 0,-4 5 0,4-4 0,0 3 0,-4-3 0,4-1 0,-6 5 0,1-4 0,5 4 0,-4-5 0,3 0 0,-4 1 0,5-1 0,-4 1 0,-1-1 0,-1 5 0,-4-3 0,0 7 0,-1-3 0,-5 0 0,0 3 0,-3-3 0,-1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2:50.838"/>
    </inkml:context>
    <inkml:brush xml:id="br0">
      <inkml:brushProperty name="width" value="0.025" units="cm"/>
      <inkml:brushProperty name="height" value="0.025" units="cm"/>
      <inkml:brushProperty name="color" value="#008C3A"/>
    </inkml:brush>
  </inkml:definitions>
  <inkml:trace contextRef="#ctx0" brushRef="#br0">8 19 24575,'-2'0'0,"0"0"0,1-1 0,0 1 0,0-2 0,1 2 0,1-1 0,0 1 0,0-2 0,1 0 0,-1-1 0,1-1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01.077"/>
    </inkml:context>
    <inkml:brush xml:id="br0">
      <inkml:brushProperty name="width" value="0.05" units="cm"/>
      <inkml:brushProperty name="height" value="0.05" units="cm"/>
      <inkml:brushProperty name="color" value="#E71224"/>
    </inkml:brush>
  </inkml:definitions>
  <inkml:trace contextRef="#ctx0" brushRef="#br0">1 0 24575,'9'31'0,"3"-5"0,9 11 0,6 1 0,-4 1 0,12 14 0,-17-18 0,9 13 0,-11-15 0,6 11 0,-5-5 0,4 3 0,-5-9 0,6 9 0,-1-3 0,0-6 0,0 2 0,-2-10 0,-3 6 0,2-6 0,-2 4 0,-1-9 0,-1 4 0,-5-6 0,5-3 0,-4 2 0,3-2 0,-4-1 0,0 3 0,0-3 0,5 1 0,-4 2 0,8-2 0,-8 3 0,3 1 0,-4-5 0,0 3 0,4-3 0,-3 1 0,4 2 0,-1-7 0,-3 7 0,3-2 0,1 3 0,-4 1 0,8 0 0,-8-1 0,17 20 0,-14-10 0,16 16 0,-13-13 0,4-1 0,-4 7 0,3-5 0,-6 11 0,6-11 0,-3 5 0,0-7 0,-1 1 0,-5-1 0,0 1 0,5-1 0,-4-4 0,3 3 0,-4-4 0,0 0 0,4 4 0,-3-3 0,4 10 0,5 16 0,-6-10 0,6 14 0,-4-18 0,-4 7 0,9-1 0,-8 15 0,3-17 0,2 30 0,-6-30 0,12 24 0,-11-12 0,9 6 0,-8 0 0,2-7 0,-4 5 0,-1-12 0,1 5 0,-1-6 0,0-7 0,-1-1 0,0-7 0,1 1 0,-2-6 0,6 18 0,-5-20 0,5 20 0,-6-23 0,-3 9 0,2-9 0,-3 4 0,4-10 0,-4 3 0,3-7 0,-7 3 0,6-5 0,-6 0 0,3 1 0,-4-1 0,4-3 0,-3-1 0,2-4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03.193"/>
    </inkml:context>
    <inkml:brush xml:id="br0">
      <inkml:brushProperty name="width" value="0.05" units="cm"/>
      <inkml:brushProperty name="height" value="0.05" units="cm"/>
      <inkml:brushProperty name="color" value="#E71224"/>
    </inkml:brush>
  </inkml:definitions>
  <inkml:trace contextRef="#ctx0" brushRef="#br0">0 723 24575,'13'0'0,"-3"0"0,7 0 0,-7 0 0,7 0 0,-7 0 0,2 0 0,1 0 0,-3 0 0,3 4 0,-5-3 0,1 3 0,-1-1 0,5-2 0,-4 7 0,4-7 0,0 3 0,-3-4 0,3 3 0,0-2 0,-4 3 0,4 0 0,0-3 0,-3 2 0,2 1 0,1-3 0,-3 3 0,3-1 0,-5-2 0,1 3 0,-1-4 0,0 4 0,1-3 0,-1 3 0,1-1 0,-5 2 0,4 0 0,-7 2 0,6-6 0,-6 6 0,6-6 0,-6 7 0,7-7 0,-3 2 0,-1-6 0,0-2 0,-4-4 0,0 1 0,0-1 0,0-4 0,0-1 0,0-10 0,0-1 0,0-12 0,0 5 0,0-11 0,5 4 0,1 1 0,0-5 0,3 11 0,-8-5 0,8 0 0,-7 5 0,7-5 0,-3 7 0,-1-1 0,4 0 0,-8 6 0,4-4 0,-1 9 0,-3 0 0,3 3 0,0 2 0,-3 1 0,4-3 0,-5 7 0,0-3 0,0 4 0,0 1 0,3 3 0,-2-2 0,3 2 0,-4 0 0,0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07.677"/>
    </inkml:context>
    <inkml:brush xml:id="br0">
      <inkml:brushProperty name="width" value="0.05" units="cm"/>
      <inkml:brushProperty name="height" value="0.05" units="cm"/>
      <inkml:brushProperty name="color" value="#E71224"/>
    </inkml:brush>
  </inkml:definitions>
  <inkml:trace contextRef="#ctx0" brushRef="#br0">213 0 24575,'0'8'0,"0"5"0,0 1 0,0 0 0,0-1 0,0-4 0,0-1 0,0 5 0,0 1 0,0 10 0,0-4 0,0 9 0,0-4 0,0 6 0,0-1 0,0 1 0,0 6 0,0-5 0,0 11 0,0-11 0,0 10 0,0-9 0,0 9 0,0-10 0,0 11 0,0-11 0,0 11 0,0-11 0,0 5 0,0-7 0,0 1 0,0-6 0,0 4 0,0-9 0,0 4 0,0 0 0,0 1 0,0 1 0,0 3 0,5-4 0,-4 12 0,3-5 0,-4 4 0,0-5 0,0 6 0,0-5 0,5 4 0,-4-5 0,4-1 0,-5 7 0,0 1 0,0 1 0,0 3 0,0-3 0,0-1 0,0 5 0,0-5 0,0 0 0,0 5 0,0 15 0,0-15 0,0 20 0,0-31 0,0 11 0,0-5 0,0 0 0,0 5 0,0-5 0,4 0 0,-3-1 0,4-6 0,-5-6 0,0 4 0,0-13 0,0 6 0,0-12 0,0 7 0,0-7 0,0 3 0,0-12 0,0-10 0,0-1 0,-4-7 0,3 9 0,-3-1 0,0 1 0,-1-5 0,-3 3 0,2-3 0,-1 0 0,2 3 0,-5-7 0,1 3 0,0-5 0,0 0 0,-5 1 0,4-1 0,-4-5 0,4 4 0,0-9 0,-5 3 0,4 1 0,-3-4 0,4 8 0,0-3 0,1 10 0,0-3 0,4 7 0,-3 1 0,7 1 0,-6 7 0,6 1 0,-3 5 0,4 3 0,0 1 0,0-1 0,0 0 0,0 1 0,4 4 0,1-4 0,8 9 0,1-4 0,1 4 0,2-3 0,-2 2 0,-1-2 0,4 3 0,-8-4 0,7 0 0,-7-1 0,3-3 0,-4 7 0,0-7 0,0 7 0,4-7 0,-3 3 0,3-4 0,-5-1 0,-3 1 0,2-1 0,-2 0 0,0 1 0,2-1 0,-2 1 0,-1-1 0,4-3 0,-7 2 0,6-6 0,-6 7 0,7-8 0,-4 8 0,1-3 0,2-1 0,-6 4 0,3-4 0,0 5 0,-3-1 0,6-3 0,-6-5 0,3-5 0,-4-3 0,0-1 0,0 0 0,4 5 0,-4-4 0,8 3 0,-7-8 0,6 4 0,-6-9 0,7 9 0,-3-14 0,4 7 0,1-8 0,0 0 0,-1 4 0,6-9 0,-5 9 0,8-4 0,-7 5 0,2 0 0,-4 1 0,0 3 0,-4 2 0,3 5 0,-7-1 0,6 1 0,-6-1 0,3 1 0,0-1 0,-3 1 0,6-1 0,-2 1 0,-1-1 0,4-4 0,-7 3 0,7-3 0,-3 0 0,0 4 0,3-4 0,-7 0 0,6 3 0,-6-3 0,7 4 0,-8 1 0,4-1 0,0 5 0,-3-4 0,3 7 0,-4-3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2.204"/>
    </inkml:context>
    <inkml:brush xml:id="br0">
      <inkml:brushProperty name="width" value="0.05" units="cm"/>
      <inkml:brushProperty name="height" value="0.05" units="cm"/>
      <inkml:brushProperty name="color" value="#E71224"/>
    </inkml:brush>
  </inkml:definitions>
  <inkml:trace contextRef="#ctx0" brushRef="#br0">0 0 24575,'9'31'0,"3"-1"0,7-4 0,-3 3 0,2-9 0,-7 9 0,6-9 0,-1 9 0,-1-9 0,-1 9 0,0-9 0,1 9 0,0-4 0,4 1 0,-8 3 0,7-4 0,-7 0 0,4 4 0,-1-3 0,-3-1 0,4 4 0,-2-9 0,-2 9 0,7-9 0,-7 9 0,8-4 0,-4 6 0,1-6 0,3 4 0,-4-3 0,6 4 0,-2-5 0,1 5 0,0-5 0,0 0 0,0 4 0,-2-9 0,3 9 0,-2-3 0,1-1 0,0 4 0,-1-4 0,2 6 0,-5-1 0,2-5 0,-2 5 0,3-5 0,1 0 0,0 4 0,-5-4 0,11 14 0,-13-7 0,13 7 0,2 24 0,-4-18 0,4 26 0,-7-27 0,-4 1 0,5-1 0,-1-6 0,1 5 0,-1-11 0,0 5 0,-5 0 0,3-11 0,-8 10 0,7-16 0,-8 4 0,4-1 0,0-7 0,-4 7 0,3-13 0,-4 3 0,0 0 0,0-4 0,-1 4 0,-3-4 0,2-1 0,-2 0 0,4 1 0,-5-1 0,-4-3 0,-5-1 0,-8-9 0,-1 4 0,-5-3 0,1 4 0,-1-4 0,-5 3 0,4-3 0,-4 4 0,5-4 0,-5 3 0,4-8 0,-4 8 0,6-7 0,-1 3 0,0-5 0,-5-4 0,4 3 0,-4-7 0,10 8 0,-4-8 0,4 8 0,0-3 0,1 0 0,4 3 0,0-3 0,1 4 0,3 1 0,-3-1 0,7 1 0,6 3 0,10 1 0,11 9 0,-1-4 0,4 8 0,-9-4 0,4 1 0,-6 2 0,-4-7 0,-1 7 0,0-3 0,-3 0 0,3 3 0,-5-8 0,0 4 0,-3 0 0,3-3 0,-4 3 0,1-1 0,2-2 0,-2 3 0,3 0 0,1 0 0,-1 5 0,1-5 0,-5 4 0,4-7 0,-7 6 0,6-6 0,-6 7 0,7-7 0,-7 6 0,6-6 0,-2 3 0,-1-1 0,4 2 0,-4 0 0,1 2 0,3-6 0,-8 7 0,8-7 0,-7 6 0,6-6 0,-2 6 0,3-6 0,-3 7 0,3-7 0,-4 3 0,1-1 0,2-2 0,-2 3 0,0 0 0,2-3 0,-2 6 0,3-6 0,1 3 0,-1-4 0,0 0 0,1 0 0,-5 3 0,4-2 0,-7-1 0,3-9 0,-4-1 0,0-12 0,4 1 0,3-23 0,4-11 0,1-7 0,0 1 0,0 3 0,0 4 0,-1-6 0,1 13 0,-1 3 0,-2 19 0,1 1 0,-5 5 0,3 1 0,-6-1 0,6 0 0,-7 5 0,7-3 0,-7 7 0,7-8 0,-3 9 0,0-4 0,-1 4 0,0 4 0,-3-2 0,2 2 0,-3 0 0,0 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6.632"/>
    </inkml:context>
    <inkml:brush xml:id="br0">
      <inkml:brushProperty name="width" value="0.05" units="cm"/>
      <inkml:brushProperty name="height" value="0.05" units="cm"/>
      <inkml:brushProperty name="color" value="#E71224"/>
    </inkml:brush>
  </inkml:definitions>
  <inkml:trace contextRef="#ctx0" brushRef="#br0">1521 1 24575,'-11'38'0,"-11"12"0,-2-3 0,-7 13 0,-4 0 0,4 0 0,-5 0 0,0-5 0,0 4 0,-7-3 0,11-2 0,-4 6 0,7-12 0,-2 11 0,1-12 0,-4 6 0,10-8 0,-4 1 0,-2 13 0,0-4 0,-2 13 0,2-8 0,1 0 0,3 0 0,-9 0 0,3 8 0,3-19 0,-21 26 0,24-39 0,-3 7 0,-1 0 0,-8 4 0,-9 30 0,-2-20 0,12 4 0,0-12 0,3 2 0,5-11 0,0 1 0,1-3 0,8-7 0,0-2 0,5-5 0,6-6 0,1-5 0,3-5 0,-3 1 0,3-1 0,-2 1 0,1 4 0,2-4 0,-4 4 0,3-5 0,-4 1 0,5-1 0,-4 1 0,7-1 0,-3 0 0,1-3 0,2 2 0,-3-2 0,4 4 0,0-1 0,-4 0 0,3 1 0,-3-1 0,4 1 0,-4-1 0,4 0 0,-8 1 0,7-1 0,-3 0 0,4 1 0,-4-1 0,3-7 0,-2-2 0,3-7 0,0-1 0,0 1 0,0-1 0,0 1 0,0-1 0,0 0 0,0 1 0,0-1 0,0 1 0,0-1 0,0 1 0,0-5 0,0-7 0,-4 0 0,2-9 0,-6 9 0,2-9 0,1 9 0,-4-4 0,8 5 0,-7 5 0,7 1 0,-2 4 0,3 1 0,0-1 0,0 8 0,0 6 0,0 4 0,0 3 0,0-3 0,0-1 0,0 0 0,0 1 0,0-1 0,0 1 0,0-1 0,0 0 0,0 1 0,0-1 0,0 1 0,0-1 0,0 0 0,0 1 0,0 4 0,0-4 0,0 9 0,0-4 0,0 4 0,4 1 0,-3-1 0,7-4 0,-7 4 0,2-4 0,1 0 0,-3-1 0,3 0 0,-1-4 0,2 4 0,0-4 0,-1-1 0,-1 0 0,-2 1 0,3-1 0,-4 1 0,4-1 0,-3 0 0,2 1 0,1-5 0,-3 4 0,6-7 0,-2 3 0,3-4 0,1 0 0,-1 0 0,11 0 0,-4 0 0,14-5 0,2 4 0,8-9 0,5-1 0,0-1 0,1-9 0,-1 3 0,1-4 0,-1 5 0,0-4 0,1 8 0,-7-7 0,5 8 0,-11 1 0,5 2 0,-12 4 0,-1-5 0,-10 1 0,3 4 0,-7-3 0,3 7 0,-5-3 0,-3 1 0,-1 2 0,-4-3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9.837"/>
    </inkml:context>
    <inkml:brush xml:id="br0">
      <inkml:brushProperty name="width" value="0.05" units="cm"/>
      <inkml:brushProperty name="height" value="0.05" units="cm"/>
      <inkml:brushProperty name="color" value="#E71224"/>
    </inkml:brush>
  </inkml:definitions>
  <inkml:trace contextRef="#ctx0" brushRef="#br0">0 28 24575,'0'-9'0,"0"-4"0,0 11 0,0-1 0,0 11 0,0 0 0,0 1 0,0-1 0,0 1 0,0-1 0,0 0 0,0 1 0,0-1 0,0 1 0,0-1 0,0 0 0,0 1 0,0-1 0,0 1 0,0-1 0,0 0 0,0 1 0,0-1 0,0 5 0,0-3 0,0 7 0,0-7 0,0 2 0,0-3 0,0-1 0,0 1 0,0-1 0,0 5 0,0-3 0,0 2 0,0-3 0,0-1 0,0 1 0,0-1 0,4 0 0,-3 1 0,3-1 0,-4 1 0,0-1 0,0 0 0,0 1 0,0-1 0,0 1 0,0 3 0,0-2 0,0 3 0,0-5 0,0 1 0,0-1 0,0 1 0,0-1 0,0-3 0,0-2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29.731"/>
    </inkml:context>
    <inkml:brush xml:id="br0">
      <inkml:brushProperty name="width" value="0.025" units="cm"/>
      <inkml:brushProperty name="height" value="0.025" units="cm"/>
      <inkml:brushProperty name="color" value="#AB008B"/>
    </inkml:brush>
  </inkml:definitions>
  <inkml:trace contextRef="#ctx0" brushRef="#br0">0 55 24575,'15'-22'0,"-9"13"0,2-11 0,-16 18 0,-4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33.036"/>
    </inkml:context>
    <inkml:brush xml:id="br0">
      <inkml:brushProperty name="width" value="0.025" units="cm"/>
      <inkml:brushProperty name="height" value="0.025" units="cm"/>
      <inkml:brushProperty name="color" value="#AB008B"/>
    </inkml:brush>
  </inkml:definitions>
  <inkml:trace contextRef="#ctx0" brushRef="#br0">2 52 24575,'3'-7'0,"7"-6"0,-6 7 0,4-3 0,-5 8 0,-2 0 0,1 0 0,-2 0 0,0 0 0,-1 0 0,0 1 0,0 0 0,0 0 0,-8-3 0,2 0 0,-6-2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03.623"/>
    </inkml:context>
    <inkml:brush xml:id="br0">
      <inkml:brushProperty name="width" value="0.025" units="cm"/>
      <inkml:brushProperty name="height" value="0.025" units="cm"/>
      <inkml:brushProperty name="color" value="#E71224"/>
    </inkml:brush>
  </inkml:definitions>
  <inkml:trace contextRef="#ctx0" brushRef="#br0">4 16 24575,'0'-3'0,"0"1"0,0 0 0,0 1 0,0 0 0,0-1 0,1 1 0,-2 0 0,0 0 0,-1-1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37.818"/>
    </inkml:context>
    <inkml:brush xml:id="br0">
      <inkml:brushProperty name="width" value="0.05" units="cm"/>
      <inkml:brushProperty name="height" value="0.05" units="cm"/>
      <inkml:brushProperty name="color" value="#004F8B"/>
    </inkml:brush>
  </inkml:definitions>
  <inkml:trace contextRef="#ctx0" brushRef="#br0">1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51.337"/>
    </inkml:context>
    <inkml:brush xml:id="br0">
      <inkml:brushProperty name="width" value="0.05" units="cm"/>
      <inkml:brushProperty name="height" value="0.05" units="cm"/>
      <inkml:brushProperty name="color" value="#5B2D90"/>
    </inkml:brush>
  </inkml:definitions>
  <inkml:trace contextRef="#ctx0" brushRef="#br0">1 0 24575,'10'4'0,"22"1"0,-7-3 0,18-1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32.043"/>
    </inkml:context>
    <inkml:brush xml:id="br0">
      <inkml:brushProperty name="width" value="0.05" units="cm"/>
      <inkml:brushProperty name="height" value="0.05" units="cm"/>
      <inkml:brushProperty name="color" value="#5B2D90"/>
    </inkml:brush>
  </inkml:definitions>
  <inkml:trace contextRef="#ctx0" brushRef="#br0">26 13 24575,'-10'-3'0,"2"-1"0,1 1 0,6 0 0,7 4 0,6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4.464"/>
    </inkml:context>
    <inkml:brush xml:id="br0">
      <inkml:brushProperty name="width" value="0.05" units="cm"/>
      <inkml:brushProperty name="height" value="0.05" units="cm"/>
      <inkml:brushProperty name="color" value="#E71224"/>
    </inkml:brush>
  </inkml:definitions>
  <inkml:trace contextRef="#ctx0" brushRef="#br0">922 1 24575,'0'13'0,"0"-4"0,0 9 0,0-4 0,-5 4 0,4 1 0,-3-1 0,0 6 0,3-4 0,-8 4 0,4-5 0,-1-1 0,2 1 0,0-1 0,3 1 0,-7-5 0,7 9 0,-7-8 0,7 14 0,-7-9 0,7 10 0,-8-5 0,3 5 0,-4 1 0,0-6 0,0 4 0,4-9 0,-3 9 0,3-3 0,-3-1 0,-2 4 0,1-4 0,0 6 0,0-1 0,0 1 0,-1-1 0,1 1 0,0-1 0,0-4 0,-1 3 0,2-9 0,-1 4 0,1-6 0,-1 6 0,-4 4 0,3 3 0,-3 3 0,4-4 0,-1 1 0,1-6 0,0 4 0,0-3 0,0-1 0,0 4 0,1-9 0,3 4 0,-3 0 0,4-4 0,-5 9 0,0-4 0,0 5 0,-1 1 0,1 0 0,0-1 0,-1 1 0,1-6 0,0 4 0,1-9 0,-6 23 0,4-15 0,-4 23 0,4-19 0,0 4 0,1 1 0,-1-5 0,1 5 0,-1-7 0,1 1 0,0-6 0,0 4 0,0-9 0,5 9 0,-4-9 0,4 4 0,0-5 0,-3-1 0,2 1 0,1-1 0,-4 6 0,4-4 0,-5 8 0,5-9 0,-3 4 0,7-5 0,-8 1 0,8-5 0,-7 3 0,7-3 0,-8 5 0,8-1 0,-7 6 0,6-4 0,-6 4 0,2-5 0,1-5 0,-3 3 0,7-3 0,-7 0 0,7-1 0,-7 0 0,7-3 0,-3 3 0,0-1 0,2-2 0,-6 11 0,7-10 0,-7 10 0,7-12 0,-7 4 0,7-4 0,-7-1 0,7 5 0,-3-4 0,4 4 0,-3-4 0,2-1 0,-3 1 0,4-1 0,-4 0 0,3 1 0,-3-1 0,4 1 0,-3-5 0,2 4 0,-3-4 0,0 1 0,3-1 0,-3-4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B4B27-8333-AF41-9756-228811165BC5}" type="datetimeFigureOut">
              <a:rPr lang="en-US" smtClean="0"/>
              <a:t>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7F29F-D657-074C-917C-B948BA0E68EA}" type="slidenum">
              <a:rPr lang="en-US" smtClean="0"/>
              <a:t>‹#›</a:t>
            </a:fld>
            <a:endParaRPr lang="en-US"/>
          </a:p>
        </p:txBody>
      </p:sp>
    </p:spTree>
    <p:extLst>
      <p:ext uri="{BB962C8B-B14F-4D97-AF65-F5344CB8AC3E}">
        <p14:creationId xmlns:p14="http://schemas.microsoft.com/office/powerpoint/2010/main" val="320095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 How a particular person can have different heights, weights and hair </a:t>
            </a:r>
            <a:r>
              <a:rPr lang="en-US" dirty="0" err="1"/>
              <a:t>colour</a:t>
            </a:r>
            <a:r>
              <a:rPr lang="en-US" dirty="0"/>
              <a:t>. These are variables. It refers to characteristics of what we are studying. Can vary among different individuals.</a:t>
            </a:r>
          </a:p>
        </p:txBody>
      </p:sp>
      <p:sp>
        <p:nvSpPr>
          <p:cNvPr id="4" name="Slide Number Placeholder 3"/>
          <p:cNvSpPr>
            <a:spLocks noGrp="1"/>
          </p:cNvSpPr>
          <p:nvPr>
            <p:ph type="sldNum" sz="quarter" idx="5"/>
          </p:nvPr>
        </p:nvSpPr>
        <p:spPr/>
        <p:txBody>
          <a:bodyPr/>
          <a:lstStyle/>
          <a:p>
            <a:fld id="{84E7F29F-D657-074C-917C-B948BA0E68EA}" type="slidenum">
              <a:rPr lang="en-US" smtClean="0"/>
              <a:t>6</a:t>
            </a:fld>
            <a:endParaRPr lang="en-US"/>
          </a:p>
        </p:txBody>
      </p:sp>
    </p:spTree>
    <p:extLst>
      <p:ext uri="{BB962C8B-B14F-4D97-AF65-F5344CB8AC3E}">
        <p14:creationId xmlns:p14="http://schemas.microsoft.com/office/powerpoint/2010/main" val="105382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 can say that, we can exclude the value 120 from the earlier interval. But we cannot do that. Why? Because if we remove the end point then it is not continuous (E.g.: where will we keep the 119.98765?)</a:t>
            </a:r>
          </a:p>
        </p:txBody>
      </p:sp>
      <p:sp>
        <p:nvSpPr>
          <p:cNvPr id="4" name="Slide Number Placeholder 3"/>
          <p:cNvSpPr>
            <a:spLocks noGrp="1"/>
          </p:cNvSpPr>
          <p:nvPr>
            <p:ph type="sldNum" sz="quarter" idx="5"/>
          </p:nvPr>
        </p:nvSpPr>
        <p:spPr/>
        <p:txBody>
          <a:bodyPr/>
          <a:lstStyle/>
          <a:p>
            <a:fld id="{84E7F29F-D657-074C-917C-B948BA0E68EA}" type="slidenum">
              <a:rPr lang="en-US" smtClean="0"/>
              <a:t>14</a:t>
            </a:fld>
            <a:endParaRPr lang="en-US"/>
          </a:p>
        </p:txBody>
      </p:sp>
    </p:spTree>
    <p:extLst>
      <p:ext uri="{BB962C8B-B14F-4D97-AF65-F5344CB8AC3E}">
        <p14:creationId xmlns:p14="http://schemas.microsoft.com/office/powerpoint/2010/main" val="519217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E7F29F-D657-074C-917C-B948BA0E68EA}" type="slidenum">
              <a:rPr lang="en-US" smtClean="0"/>
              <a:t>42</a:t>
            </a:fld>
            <a:endParaRPr lang="en-US"/>
          </a:p>
        </p:txBody>
      </p:sp>
    </p:spTree>
    <p:extLst>
      <p:ext uri="{BB962C8B-B14F-4D97-AF65-F5344CB8AC3E}">
        <p14:creationId xmlns:p14="http://schemas.microsoft.com/office/powerpoint/2010/main" val="3752095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1/2/21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1/2/21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1/2/21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7.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12.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customXml" Target="../ink/ink2.xm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ustomXml" Target="../ink/ink3.xml"/><Relationship Id="rId133" Type="http://schemas.openxmlformats.org/officeDocument/2006/relationships/customXml" Target="../ink/ink4.xml"/><Relationship Id="rId138" Type="http://schemas.openxmlformats.org/officeDocument/2006/relationships/image" Target="../media/image875.png"/><Relationship Id="rId2" Type="http://schemas.openxmlformats.org/officeDocument/2006/relationships/image" Target="../media/image15.png"/><Relationship Id="rId132" Type="http://schemas.openxmlformats.org/officeDocument/2006/relationships/image" Target="../media/image87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ustomXml" Target="../ink/ink5.xml"/><Relationship Id="rId1" Type="http://schemas.openxmlformats.org/officeDocument/2006/relationships/slideLayout" Target="../slideLayouts/slideLayout7.xml"/><Relationship Id="rId115" Type="http://schemas.openxmlformats.org/officeDocument/2006/relationships/image" Target="../media/image994.png"/></Relationships>
</file>

<file path=ppt/slides/_rels/slide18.xml.rels><?xml version="1.0" encoding="UTF-8" standalone="yes"?>
<Relationships xmlns="http://schemas.openxmlformats.org/package/2006/relationships"><Relationship Id="rId3" Type="http://schemas.openxmlformats.org/officeDocument/2006/relationships/image" Target="../media/image1097.png"/><Relationship Id="rId112" Type="http://schemas.openxmlformats.org/officeDocument/2006/relationships/image" Target="../media/image1152.png"/><Relationship Id="rId2" Type="http://schemas.openxmlformats.org/officeDocument/2006/relationships/hyperlink" Target="https://en.wikipedia.org/wiki/X%CC%85_and_s_chart" TargetMode="External"/><Relationship Id="rId1" Type="http://schemas.openxmlformats.org/officeDocument/2006/relationships/slideLayout" Target="../slideLayouts/slideLayout7.xml"/><Relationship Id="rId5" Type="http://schemas.openxmlformats.org/officeDocument/2006/relationships/customXml" Target="../ink/ink6.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8.tiff"/><Relationship Id="rId88" Type="http://schemas.openxmlformats.org/officeDocument/2006/relationships/image" Target="../media/image1912.png"/><Relationship Id="rId1" Type="http://schemas.openxmlformats.org/officeDocument/2006/relationships/slideLayout" Target="../slideLayouts/slideLayout7.xml"/><Relationship Id="rId5" Type="http://schemas.openxmlformats.org/officeDocument/2006/relationships/customXml" Target="../ink/ink8.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8" Type="http://schemas.openxmlformats.org/officeDocument/2006/relationships/image" Target="../media/image2810.png"/><Relationship Id="rId26" Type="http://schemas.openxmlformats.org/officeDocument/2006/relationships/image" Target="../media/image22.png"/><Relationship Id="rId3" Type="http://schemas.openxmlformats.org/officeDocument/2006/relationships/customXml" Target="../ink/ink9.xml"/><Relationship Id="rId21" Type="http://schemas.openxmlformats.org/officeDocument/2006/relationships/customXml" Target="../ink/ink14.xml"/><Relationship Id="rId7" Type="http://schemas.openxmlformats.org/officeDocument/2006/relationships/customXml" Target="../ink/ink11.xml"/><Relationship Id="rId17" Type="http://schemas.openxmlformats.org/officeDocument/2006/relationships/customXml" Target="../ink/ink12.xml"/><Relationship Id="rId25" Type="http://schemas.openxmlformats.org/officeDocument/2006/relationships/customXml" Target="../ink/ink16.xml"/><Relationship Id="rId2" Type="http://schemas.openxmlformats.org/officeDocument/2006/relationships/image" Target="../media/image20.png"/><Relationship Id="rId16" Type="http://schemas.openxmlformats.org/officeDocument/2006/relationships/image" Target="../media/image2710.png"/><Relationship Id="rId20" Type="http://schemas.openxmlformats.org/officeDocument/2006/relationships/image" Target="../media/image1926.png"/><Relationship Id="rId1" Type="http://schemas.openxmlformats.org/officeDocument/2006/relationships/slideLayout" Target="../slideLayouts/slideLayout7.xml"/><Relationship Id="rId6" Type="http://schemas.openxmlformats.org/officeDocument/2006/relationships/image" Target="../media/image2210.png"/><Relationship Id="rId24" Type="http://schemas.openxmlformats.org/officeDocument/2006/relationships/image" Target="../media/image21.png"/><Relationship Id="rId5" Type="http://schemas.openxmlformats.org/officeDocument/2006/relationships/customXml" Target="../ink/ink10.xml"/><Relationship Id="rId23" Type="http://schemas.openxmlformats.org/officeDocument/2006/relationships/customXml" Target="../ink/ink15.xml"/><Relationship Id="rId28" Type="http://schemas.openxmlformats.org/officeDocument/2006/relationships/image" Target="../media/image23.png"/><Relationship Id="rId19" Type="http://schemas.openxmlformats.org/officeDocument/2006/relationships/customXml" Target="../ink/ink13.xml"/><Relationship Id="rId4" Type="http://schemas.openxmlformats.org/officeDocument/2006/relationships/image" Target="../media/image2110.png"/><Relationship Id="rId22" Type="http://schemas.openxmlformats.org/officeDocument/2006/relationships/image" Target="../media/image1927.png"/><Relationship Id="rId27" Type="http://schemas.openxmlformats.org/officeDocument/2006/relationships/customXml" Target="../ink/ink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2310.png"/><Relationship Id="rId13" Type="http://schemas.openxmlformats.org/officeDocument/2006/relationships/customXml" Target="../ink/ink23.xml"/><Relationship Id="rId18" Type="http://schemas.openxmlformats.org/officeDocument/2006/relationships/image" Target="../media/image2810.png"/><Relationship Id="rId3" Type="http://schemas.openxmlformats.org/officeDocument/2006/relationships/customXml" Target="../ink/ink18.xml"/><Relationship Id="rId7" Type="http://schemas.openxmlformats.org/officeDocument/2006/relationships/customXml" Target="../ink/ink20.xml"/><Relationship Id="rId12" Type="http://schemas.openxmlformats.org/officeDocument/2006/relationships/image" Target="../media/image2510.png"/><Relationship Id="rId17" Type="http://schemas.openxmlformats.org/officeDocument/2006/relationships/customXml" Target="../ink/ink25.xml"/><Relationship Id="rId2" Type="http://schemas.openxmlformats.org/officeDocument/2006/relationships/image" Target="../media/image20.png"/><Relationship Id="rId16" Type="http://schemas.openxmlformats.org/officeDocument/2006/relationships/image" Target="../media/image2710.png"/><Relationship Id="rId1" Type="http://schemas.openxmlformats.org/officeDocument/2006/relationships/slideLayout" Target="../slideLayouts/slideLayout7.xml"/><Relationship Id="rId6" Type="http://schemas.openxmlformats.org/officeDocument/2006/relationships/image" Target="../media/image2210.png"/><Relationship Id="rId11" Type="http://schemas.openxmlformats.org/officeDocument/2006/relationships/customXml" Target="../ink/ink22.xml"/><Relationship Id="rId5" Type="http://schemas.openxmlformats.org/officeDocument/2006/relationships/customXml" Target="../ink/ink19.xml"/><Relationship Id="rId15" Type="http://schemas.openxmlformats.org/officeDocument/2006/relationships/customXml" Target="../ink/ink24.xml"/><Relationship Id="rId10" Type="http://schemas.openxmlformats.org/officeDocument/2006/relationships/image" Target="../media/image2410.png"/><Relationship Id="rId4" Type="http://schemas.openxmlformats.org/officeDocument/2006/relationships/image" Target="../media/image2110.png"/><Relationship Id="rId9" Type="http://schemas.openxmlformats.org/officeDocument/2006/relationships/customXml" Target="../ink/ink21.xml"/><Relationship Id="rId14" Type="http://schemas.openxmlformats.org/officeDocument/2006/relationships/image" Target="../media/image26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customXml" Target="../ink/ink1.xml"/><Relationship Id="rId10" Type="http://schemas.openxmlformats.org/officeDocument/2006/relationships/image" Target="../media/image5.png"/><Relationship Id="rId4" Type="http://schemas.openxmlformats.org/officeDocument/2006/relationships/image" Target="../media/image2.tiff"/></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tif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image" Target="../media/image61.tif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5310-FA07-A040-A253-9ACF1A388715}"/>
              </a:ext>
            </a:extLst>
          </p:cNvPr>
          <p:cNvSpPr>
            <a:spLocks noGrp="1"/>
          </p:cNvSpPr>
          <p:nvPr>
            <p:ph type="ctrTitle"/>
          </p:nvPr>
        </p:nvSpPr>
        <p:spPr/>
        <p:txBody>
          <a:bodyPr/>
          <a:lstStyle/>
          <a:p>
            <a:r>
              <a:rPr lang="en-US" dirty="0"/>
              <a:t>Statistics</a:t>
            </a:r>
          </a:p>
        </p:txBody>
      </p:sp>
      <p:sp>
        <p:nvSpPr>
          <p:cNvPr id="3" name="Subtitle 2">
            <a:extLst>
              <a:ext uri="{FF2B5EF4-FFF2-40B4-BE49-F238E27FC236}">
                <a16:creationId xmlns:a16="http://schemas.microsoft.com/office/drawing/2014/main" id="{B094D4DF-D010-E544-AD02-EE68A059115C}"/>
              </a:ext>
            </a:extLst>
          </p:cNvPr>
          <p:cNvSpPr>
            <a:spLocks noGrp="1"/>
          </p:cNvSpPr>
          <p:nvPr>
            <p:ph type="subTitle" idx="1"/>
          </p:nvPr>
        </p:nvSpPr>
        <p:spPr>
          <a:xfrm>
            <a:off x="4185320" y="4591899"/>
            <a:ext cx="6831673" cy="1086237"/>
          </a:xfrm>
        </p:spPr>
        <p:txBody>
          <a:bodyPr/>
          <a:lstStyle/>
          <a:p>
            <a:pPr algn="r"/>
            <a:r>
              <a:rPr lang="en-US" b="1" dirty="0">
                <a:latin typeface="Avenir Book" panose="02000503020000020003" pitchFamily="2" charset="0"/>
                <a:ea typeface="Ayuthaya" pitchFamily="2" charset="-34"/>
                <a:cs typeface="Ayuthaya" pitchFamily="2" charset="-34"/>
              </a:rPr>
              <a:t>Dhrub Satyam</a:t>
            </a:r>
          </a:p>
          <a:p>
            <a:pPr algn="r"/>
            <a:r>
              <a:rPr lang="en-US" b="1" dirty="0">
                <a:latin typeface="Avenir Book" panose="02000503020000020003" pitchFamily="2" charset="0"/>
                <a:ea typeface="Ayuthaya" pitchFamily="2" charset="-34"/>
                <a:cs typeface="Ayuthaya" pitchFamily="2" charset="-34"/>
              </a:rPr>
              <a:t>(Data Scientist)</a:t>
            </a:r>
          </a:p>
        </p:txBody>
      </p:sp>
    </p:spTree>
    <p:extLst>
      <p:ext uri="{BB962C8B-B14F-4D97-AF65-F5344CB8AC3E}">
        <p14:creationId xmlns:p14="http://schemas.microsoft.com/office/powerpoint/2010/main" val="3090733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EBD8A8-7BE0-C84C-8705-E43EF98DCB0E}"/>
              </a:ext>
            </a:extLst>
          </p:cNvPr>
          <p:cNvSpPr txBox="1"/>
          <p:nvPr/>
        </p:nvSpPr>
        <p:spPr>
          <a:xfrm>
            <a:off x="773723" y="211015"/>
            <a:ext cx="4497691" cy="523220"/>
          </a:xfrm>
          <a:prstGeom prst="rect">
            <a:avLst/>
          </a:prstGeom>
          <a:noFill/>
        </p:spPr>
        <p:txBody>
          <a:bodyPr wrap="square" rtlCol="0">
            <a:spAutoFit/>
          </a:bodyPr>
          <a:lstStyle/>
          <a:p>
            <a:r>
              <a:rPr lang="en-US" sz="2800" b="1" dirty="0"/>
              <a:t>Data Visualization Basics</a:t>
            </a:r>
          </a:p>
        </p:txBody>
      </p:sp>
      <p:sp>
        <p:nvSpPr>
          <p:cNvPr id="3" name="TextBox 2">
            <a:extLst>
              <a:ext uri="{FF2B5EF4-FFF2-40B4-BE49-F238E27FC236}">
                <a16:creationId xmlns:a16="http://schemas.microsoft.com/office/drawing/2014/main" id="{58CFD18F-7055-3C43-BA9F-BC36F5D25A72}"/>
              </a:ext>
            </a:extLst>
          </p:cNvPr>
          <p:cNvSpPr txBox="1"/>
          <p:nvPr/>
        </p:nvSpPr>
        <p:spPr>
          <a:xfrm>
            <a:off x="773723" y="4061662"/>
            <a:ext cx="11218985" cy="2585323"/>
          </a:xfrm>
          <a:prstGeom prst="rect">
            <a:avLst/>
          </a:prstGeom>
          <a:noFill/>
        </p:spPr>
        <p:txBody>
          <a:bodyPr wrap="square" rtlCol="0">
            <a:spAutoFit/>
          </a:bodyPr>
          <a:lstStyle/>
          <a:p>
            <a:r>
              <a:rPr lang="en-GB" dirty="0"/>
              <a:t>We need data visualization because a visual summary of information makes it easier to identify patterns and trends than looking through thousands of rows on a spreadsheet. It’s the way the human brain works. </a:t>
            </a:r>
          </a:p>
          <a:p>
            <a:endParaRPr lang="en-GB" dirty="0"/>
          </a:p>
          <a:p>
            <a:r>
              <a:rPr lang="en-GB" dirty="0"/>
              <a:t>Since the purpose of data analysis is to gain insights, data is much more valuable when it is visualized. </a:t>
            </a:r>
          </a:p>
          <a:p>
            <a:endParaRPr lang="en-GB" dirty="0"/>
          </a:p>
          <a:p>
            <a:r>
              <a:rPr lang="en-GB" dirty="0"/>
              <a:t>Even if a data analyst can pull insights from data without visualization, it will be more difficult to communicate the meaning without visualization. </a:t>
            </a:r>
          </a:p>
          <a:p>
            <a:endParaRPr lang="en-GB" dirty="0"/>
          </a:p>
          <a:p>
            <a:r>
              <a:rPr lang="en-GB" dirty="0"/>
              <a:t>Charts and graphs make communicating data findings easier even if you can identify the patterns without them.</a:t>
            </a:r>
            <a:endParaRPr lang="en-US" dirty="0"/>
          </a:p>
        </p:txBody>
      </p:sp>
      <p:sp>
        <p:nvSpPr>
          <p:cNvPr id="4" name="TextBox 3">
            <a:extLst>
              <a:ext uri="{FF2B5EF4-FFF2-40B4-BE49-F238E27FC236}">
                <a16:creationId xmlns:a16="http://schemas.microsoft.com/office/drawing/2014/main" id="{CD282CDC-60D1-DF46-93D5-679165771B9D}"/>
              </a:ext>
            </a:extLst>
          </p:cNvPr>
          <p:cNvSpPr txBox="1"/>
          <p:nvPr/>
        </p:nvSpPr>
        <p:spPr>
          <a:xfrm>
            <a:off x="773723" y="1348155"/>
            <a:ext cx="10961077" cy="923330"/>
          </a:xfrm>
          <a:prstGeom prst="rect">
            <a:avLst/>
          </a:prstGeom>
          <a:noFill/>
        </p:spPr>
        <p:txBody>
          <a:bodyPr wrap="square" rtlCol="0">
            <a:spAutoFit/>
          </a:bodyPr>
          <a:lstStyle/>
          <a:p>
            <a:r>
              <a:rPr lang="en-GB" dirty="0"/>
              <a:t>Data visualization is the representation of data or information in a graph, chart, or other visual format. It communicates relationships of the data with images. This is important because it allows trends and patterns to be more easily seen.</a:t>
            </a:r>
            <a:endParaRPr lang="en-US" dirty="0"/>
          </a:p>
        </p:txBody>
      </p:sp>
      <p:sp>
        <p:nvSpPr>
          <p:cNvPr id="5" name="TextBox 4">
            <a:extLst>
              <a:ext uri="{FF2B5EF4-FFF2-40B4-BE49-F238E27FC236}">
                <a16:creationId xmlns:a16="http://schemas.microsoft.com/office/drawing/2014/main" id="{9086105B-5104-C04D-98E7-62A1E2643A08}"/>
              </a:ext>
            </a:extLst>
          </p:cNvPr>
          <p:cNvSpPr txBox="1"/>
          <p:nvPr/>
        </p:nvSpPr>
        <p:spPr>
          <a:xfrm>
            <a:off x="773723" y="868996"/>
            <a:ext cx="2805576" cy="369332"/>
          </a:xfrm>
          <a:prstGeom prst="rect">
            <a:avLst/>
          </a:prstGeom>
          <a:noFill/>
        </p:spPr>
        <p:txBody>
          <a:bodyPr wrap="none" rtlCol="0">
            <a:spAutoFit/>
          </a:bodyPr>
          <a:lstStyle/>
          <a:p>
            <a:r>
              <a:rPr lang="en-US" b="1" dirty="0"/>
              <a:t>What is data Visualization?</a:t>
            </a:r>
          </a:p>
        </p:txBody>
      </p:sp>
      <p:sp>
        <p:nvSpPr>
          <p:cNvPr id="6" name="TextBox 5">
            <a:extLst>
              <a:ext uri="{FF2B5EF4-FFF2-40B4-BE49-F238E27FC236}">
                <a16:creationId xmlns:a16="http://schemas.microsoft.com/office/drawing/2014/main" id="{19E333E3-9A04-584A-AAAF-63F96D55D049}"/>
              </a:ext>
            </a:extLst>
          </p:cNvPr>
          <p:cNvSpPr txBox="1"/>
          <p:nvPr/>
        </p:nvSpPr>
        <p:spPr>
          <a:xfrm>
            <a:off x="773723" y="3244334"/>
            <a:ext cx="2482603" cy="369332"/>
          </a:xfrm>
          <a:prstGeom prst="rect">
            <a:avLst/>
          </a:prstGeom>
          <a:noFill/>
        </p:spPr>
        <p:txBody>
          <a:bodyPr wrap="none" rtlCol="0">
            <a:spAutoFit/>
          </a:bodyPr>
          <a:lstStyle/>
          <a:p>
            <a:r>
              <a:rPr lang="en-US" b="1" dirty="0"/>
              <a:t>What is its importance?</a:t>
            </a:r>
          </a:p>
        </p:txBody>
      </p:sp>
    </p:spTree>
    <p:extLst>
      <p:ext uri="{BB962C8B-B14F-4D97-AF65-F5344CB8AC3E}">
        <p14:creationId xmlns:p14="http://schemas.microsoft.com/office/powerpoint/2010/main" val="1328406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5F4C0F-8154-9247-BD53-B915B85BD22D}"/>
              </a:ext>
            </a:extLst>
          </p:cNvPr>
          <p:cNvSpPr/>
          <p:nvPr/>
        </p:nvSpPr>
        <p:spPr>
          <a:xfrm>
            <a:off x="808891" y="258901"/>
            <a:ext cx="7772400" cy="6432530"/>
          </a:xfrm>
          <a:prstGeom prst="rect">
            <a:avLst/>
          </a:prstGeom>
        </p:spPr>
        <p:txBody>
          <a:bodyPr wrap="square">
            <a:spAutoFit/>
          </a:bodyPr>
          <a:lstStyle/>
          <a:p>
            <a:r>
              <a:rPr lang="en-GB" b="1" dirty="0">
                <a:solidFill>
                  <a:srgbClr val="242A65"/>
                </a:solidFill>
                <a:latin typeface="Calibri" panose="020F0502020204030204" pitchFamily="34" charset="0"/>
                <a:cs typeface="Calibri" panose="020F0502020204030204" pitchFamily="34" charset="0"/>
              </a:rPr>
              <a:t>Line Chart.</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line chart is, as one can imagine, a line or multiple lines showing how single, or multiple variables develop over time. </a:t>
            </a:r>
          </a:p>
          <a:p>
            <a:endParaRPr lang="en-GB" sz="1600"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Pie Chart.</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pie chart is a circular graph divided into slices. The larger a slice is the bigger portion of the total quantity it represents.</a:t>
            </a:r>
          </a:p>
          <a:p>
            <a:endParaRPr lang="en-GB" sz="1600"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Bar Graph.</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bar chart or bar graph is a chart or graph that presents categorical data with rectangular bars with heights or lengths proportional to the values that they represent. The bars can be plotted vertically or horizontally. Can be of one variable or many variable.</a:t>
            </a:r>
          </a:p>
          <a:p>
            <a:endParaRPr lang="en-GB" sz="1600" dirty="0">
              <a:solidFill>
                <a:srgbClr val="242A65"/>
              </a:solidFill>
              <a:latin typeface="Calibri" panose="020F0502020204030204" pitchFamily="34" charset="0"/>
              <a:cs typeface="Calibri" panose="020F0502020204030204" pitchFamily="34" charset="0"/>
            </a:endParaRPr>
          </a:p>
          <a:p>
            <a:endParaRPr lang="en-GB" b="1"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Histogram</a:t>
            </a:r>
          </a:p>
          <a:p>
            <a:endParaRPr lang="en-GB" sz="1600" b="1" i="0" dirty="0">
              <a:solidFill>
                <a:srgbClr val="242A65"/>
              </a:solidFill>
              <a:effectLst/>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series of bins showing us the frequency of observations of a given variable.</a:t>
            </a:r>
          </a:p>
          <a:p>
            <a:endParaRPr lang="en-GB" sz="1600" b="1" dirty="0">
              <a:solidFill>
                <a:srgbClr val="242A65"/>
              </a:solidFill>
              <a:latin typeface="Calibri" panose="020F0502020204030204" pitchFamily="34" charset="0"/>
              <a:cs typeface="Calibri" panose="020F0502020204030204" pitchFamily="34" charset="0"/>
            </a:endParaRPr>
          </a:p>
          <a:p>
            <a:r>
              <a:rPr lang="en-GB" b="1" i="0" dirty="0">
                <a:solidFill>
                  <a:srgbClr val="242A65"/>
                </a:solidFill>
                <a:effectLst/>
                <a:latin typeface="Calibri" panose="020F0502020204030204" pitchFamily="34" charset="0"/>
                <a:cs typeface="Calibri" panose="020F0502020204030204" pitchFamily="34" charset="0"/>
              </a:rPr>
              <a:t>Scatter Plots</a:t>
            </a:r>
            <a:endParaRPr lang="en-GB" b="1"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scatter plot is a great indicator that allows us to see whether there is a pattern to be found between two variables. E.g. : Positive or negative relationship.</a:t>
            </a:r>
          </a:p>
        </p:txBody>
      </p:sp>
      <p:pic>
        <p:nvPicPr>
          <p:cNvPr id="4" name="Picture 3">
            <a:extLst>
              <a:ext uri="{FF2B5EF4-FFF2-40B4-BE49-F238E27FC236}">
                <a16:creationId xmlns:a16="http://schemas.microsoft.com/office/drawing/2014/main" id="{48F893F0-C0ED-9F43-AA3C-81C4B8F309B4}"/>
              </a:ext>
            </a:extLst>
          </p:cNvPr>
          <p:cNvPicPr>
            <a:picLocks noChangeAspect="1"/>
          </p:cNvPicPr>
          <p:nvPr/>
        </p:nvPicPr>
        <p:blipFill>
          <a:blip r:embed="rId2"/>
          <a:stretch>
            <a:fillRect/>
          </a:stretch>
        </p:blipFill>
        <p:spPr>
          <a:xfrm>
            <a:off x="8407329" y="0"/>
            <a:ext cx="1803488" cy="1278288"/>
          </a:xfrm>
          <a:prstGeom prst="rect">
            <a:avLst/>
          </a:prstGeom>
        </p:spPr>
      </p:pic>
      <p:pic>
        <p:nvPicPr>
          <p:cNvPr id="5" name="Picture 4">
            <a:extLst>
              <a:ext uri="{FF2B5EF4-FFF2-40B4-BE49-F238E27FC236}">
                <a16:creationId xmlns:a16="http://schemas.microsoft.com/office/drawing/2014/main" id="{CBCE5715-9797-CA49-9A22-885ECA40DE47}"/>
              </a:ext>
            </a:extLst>
          </p:cNvPr>
          <p:cNvPicPr>
            <a:picLocks noChangeAspect="1"/>
          </p:cNvPicPr>
          <p:nvPr/>
        </p:nvPicPr>
        <p:blipFill>
          <a:blip r:embed="rId3"/>
          <a:stretch>
            <a:fillRect/>
          </a:stretch>
        </p:blipFill>
        <p:spPr>
          <a:xfrm>
            <a:off x="10210817" y="1203569"/>
            <a:ext cx="1701802" cy="1420736"/>
          </a:xfrm>
          <a:prstGeom prst="rect">
            <a:avLst/>
          </a:prstGeom>
        </p:spPr>
      </p:pic>
      <p:pic>
        <p:nvPicPr>
          <p:cNvPr id="6" name="Picture 5">
            <a:extLst>
              <a:ext uri="{FF2B5EF4-FFF2-40B4-BE49-F238E27FC236}">
                <a16:creationId xmlns:a16="http://schemas.microsoft.com/office/drawing/2014/main" id="{C07AB344-1E61-2646-ACC1-B63A9E4A4247}"/>
              </a:ext>
            </a:extLst>
          </p:cNvPr>
          <p:cNvPicPr>
            <a:picLocks noChangeAspect="1"/>
          </p:cNvPicPr>
          <p:nvPr/>
        </p:nvPicPr>
        <p:blipFill>
          <a:blip r:embed="rId4"/>
          <a:stretch>
            <a:fillRect/>
          </a:stretch>
        </p:blipFill>
        <p:spPr>
          <a:xfrm>
            <a:off x="8546228" y="2618042"/>
            <a:ext cx="2259623" cy="1329457"/>
          </a:xfrm>
          <a:prstGeom prst="rect">
            <a:avLst/>
          </a:prstGeom>
        </p:spPr>
      </p:pic>
      <p:pic>
        <p:nvPicPr>
          <p:cNvPr id="7" name="Picture 6">
            <a:extLst>
              <a:ext uri="{FF2B5EF4-FFF2-40B4-BE49-F238E27FC236}">
                <a16:creationId xmlns:a16="http://schemas.microsoft.com/office/drawing/2014/main" id="{CF0C1C36-D66B-9F49-8812-B33822D390D3}"/>
              </a:ext>
            </a:extLst>
          </p:cNvPr>
          <p:cNvPicPr>
            <a:picLocks noChangeAspect="1"/>
          </p:cNvPicPr>
          <p:nvPr/>
        </p:nvPicPr>
        <p:blipFill>
          <a:blip r:embed="rId5"/>
          <a:stretch>
            <a:fillRect/>
          </a:stretch>
        </p:blipFill>
        <p:spPr>
          <a:xfrm>
            <a:off x="9931436" y="3947499"/>
            <a:ext cx="2260564" cy="1601663"/>
          </a:xfrm>
          <a:prstGeom prst="rect">
            <a:avLst/>
          </a:prstGeom>
        </p:spPr>
      </p:pic>
      <p:pic>
        <p:nvPicPr>
          <p:cNvPr id="8" name="Picture 7">
            <a:extLst>
              <a:ext uri="{FF2B5EF4-FFF2-40B4-BE49-F238E27FC236}">
                <a16:creationId xmlns:a16="http://schemas.microsoft.com/office/drawing/2014/main" id="{47871818-1401-6845-BC38-23396A8C4830}"/>
              </a:ext>
            </a:extLst>
          </p:cNvPr>
          <p:cNvPicPr>
            <a:picLocks noChangeAspect="1"/>
          </p:cNvPicPr>
          <p:nvPr/>
        </p:nvPicPr>
        <p:blipFill>
          <a:blip r:embed="rId6"/>
          <a:stretch>
            <a:fillRect/>
          </a:stretch>
        </p:blipFill>
        <p:spPr>
          <a:xfrm>
            <a:off x="8034289" y="5361972"/>
            <a:ext cx="1897147" cy="1422860"/>
          </a:xfrm>
          <a:prstGeom prst="rect">
            <a:avLst/>
          </a:prstGeom>
        </p:spPr>
      </p:pic>
    </p:spTree>
    <p:extLst>
      <p:ext uri="{BB962C8B-B14F-4D97-AF65-F5344CB8AC3E}">
        <p14:creationId xmlns:p14="http://schemas.microsoft.com/office/powerpoint/2010/main" val="3722708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C0F8DA-3531-734C-9366-140380D4B65F}"/>
              </a:ext>
            </a:extLst>
          </p:cNvPr>
          <p:cNvPicPr>
            <a:picLocks noChangeAspect="1"/>
          </p:cNvPicPr>
          <p:nvPr/>
        </p:nvPicPr>
        <p:blipFill>
          <a:blip r:embed="rId2"/>
          <a:stretch>
            <a:fillRect/>
          </a:stretch>
        </p:blipFill>
        <p:spPr>
          <a:xfrm>
            <a:off x="726314" y="613316"/>
            <a:ext cx="11465685" cy="6012221"/>
          </a:xfrm>
          <a:prstGeom prst="rect">
            <a:avLst/>
          </a:prstGeom>
        </p:spPr>
      </p:pic>
      <mc:AlternateContent xmlns:mc="http://schemas.openxmlformats.org/markup-compatibility/2006" xmlns:p14="http://schemas.microsoft.com/office/powerpoint/2010/main">
        <mc:Choice Requires="p14">
          <p:contentPart p14:bwMode="auto" r:id="rId3">
            <p14:nvContentPartPr>
              <p14:cNvPr id="82" name="Ink 81">
                <a:extLst>
                  <a:ext uri="{FF2B5EF4-FFF2-40B4-BE49-F238E27FC236}">
                    <a16:creationId xmlns:a16="http://schemas.microsoft.com/office/drawing/2014/main" id="{96DFBD24-C877-334C-95BD-D929D0A2B9F0}"/>
                  </a:ext>
                </a:extLst>
              </p14:cNvPr>
              <p14:cNvContentPartPr/>
              <p14:nvPr/>
            </p14:nvContentPartPr>
            <p14:xfrm>
              <a:off x="1804278" y="2764524"/>
              <a:ext cx="3960" cy="7200"/>
            </p14:xfrm>
          </p:contentPart>
        </mc:Choice>
        <mc:Fallback xmlns="">
          <p:pic>
            <p:nvPicPr>
              <p:cNvPr id="82" name="Ink 81">
                <a:extLst>
                  <a:ext uri="{FF2B5EF4-FFF2-40B4-BE49-F238E27FC236}">
                    <a16:creationId xmlns:a16="http://schemas.microsoft.com/office/drawing/2014/main" id="{96DFBD24-C877-334C-95BD-D929D0A2B9F0}"/>
                  </a:ext>
                </a:extLst>
              </p:cNvPr>
              <p:cNvPicPr/>
              <p:nvPr/>
            </p:nvPicPr>
            <p:blipFill>
              <a:blip r:embed="rId8"/>
              <a:stretch>
                <a:fillRect/>
              </a:stretch>
            </p:blipFill>
            <p:spPr>
              <a:xfrm>
                <a:off x="1799958" y="2760204"/>
                <a:ext cx="12600" cy="15840"/>
              </a:xfrm>
              <a:prstGeom prst="rect">
                <a:avLst/>
              </a:prstGeom>
            </p:spPr>
          </p:pic>
        </mc:Fallback>
      </mc:AlternateContent>
    </p:spTree>
    <p:extLst>
      <p:ext uri="{BB962C8B-B14F-4D97-AF65-F5344CB8AC3E}">
        <p14:creationId xmlns:p14="http://schemas.microsoft.com/office/powerpoint/2010/main" val="4097499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30DC8B-21C9-614E-B747-A147A7DB0C02}"/>
              </a:ext>
            </a:extLst>
          </p:cNvPr>
          <p:cNvPicPr>
            <a:picLocks noChangeAspect="1"/>
          </p:cNvPicPr>
          <p:nvPr/>
        </p:nvPicPr>
        <p:blipFill>
          <a:blip r:embed="rId2"/>
          <a:stretch>
            <a:fillRect/>
          </a:stretch>
        </p:blipFill>
        <p:spPr>
          <a:xfrm>
            <a:off x="747132" y="624232"/>
            <a:ext cx="11444868" cy="6001305"/>
          </a:xfrm>
          <a:prstGeom prst="rect">
            <a:avLst/>
          </a:prstGeom>
        </p:spPr>
      </p:pic>
    </p:spTree>
    <p:extLst>
      <p:ext uri="{BB962C8B-B14F-4D97-AF65-F5344CB8AC3E}">
        <p14:creationId xmlns:p14="http://schemas.microsoft.com/office/powerpoint/2010/main" val="3217350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ED21AE-EC70-1047-9D9C-FAA8D4A7DED0}"/>
              </a:ext>
            </a:extLst>
          </p:cNvPr>
          <p:cNvPicPr>
            <a:picLocks noChangeAspect="1"/>
          </p:cNvPicPr>
          <p:nvPr/>
        </p:nvPicPr>
        <p:blipFill>
          <a:blip r:embed="rId3"/>
          <a:stretch>
            <a:fillRect/>
          </a:stretch>
        </p:blipFill>
        <p:spPr>
          <a:xfrm>
            <a:off x="747580" y="0"/>
            <a:ext cx="11444420" cy="6001070"/>
          </a:xfrm>
          <a:prstGeom prst="rect">
            <a:avLst/>
          </a:prstGeom>
        </p:spPr>
      </p:pic>
    </p:spTree>
    <p:extLst>
      <p:ext uri="{BB962C8B-B14F-4D97-AF65-F5344CB8AC3E}">
        <p14:creationId xmlns:p14="http://schemas.microsoft.com/office/powerpoint/2010/main" val="1348467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E82C28-46B9-D849-9E7E-ADA613D3BAA2}"/>
              </a:ext>
            </a:extLst>
          </p:cNvPr>
          <p:cNvPicPr>
            <a:picLocks noChangeAspect="1"/>
          </p:cNvPicPr>
          <p:nvPr/>
        </p:nvPicPr>
        <p:blipFill>
          <a:blip r:embed="rId2"/>
          <a:stretch>
            <a:fillRect/>
          </a:stretch>
        </p:blipFill>
        <p:spPr>
          <a:xfrm>
            <a:off x="790112" y="646770"/>
            <a:ext cx="11401887" cy="5978767"/>
          </a:xfrm>
          <a:prstGeom prst="rect">
            <a:avLst/>
          </a:prstGeom>
        </p:spPr>
      </p:pic>
      <p:grpSp>
        <p:nvGrpSpPr>
          <p:cNvPr id="275" name="Group 274">
            <a:extLst>
              <a:ext uri="{FF2B5EF4-FFF2-40B4-BE49-F238E27FC236}">
                <a16:creationId xmlns:a16="http://schemas.microsoft.com/office/drawing/2014/main" id="{9A387D30-3C6F-0E4F-A4FA-4589ECAAFD40}"/>
              </a:ext>
            </a:extLst>
          </p:cNvPr>
          <p:cNvGrpSpPr/>
          <p:nvPr/>
        </p:nvGrpSpPr>
        <p:grpSpPr>
          <a:xfrm>
            <a:off x="3770958" y="3912564"/>
            <a:ext cx="140400" cy="936720"/>
            <a:chOff x="3770958" y="3912564"/>
            <a:chExt cx="140400" cy="936720"/>
          </a:xfrm>
        </p:grpSpPr>
        <mc:AlternateContent xmlns:mc="http://schemas.openxmlformats.org/markup-compatibility/2006" xmlns:p14="http://schemas.microsoft.com/office/powerpoint/2010/main">
          <mc:Choice Requires="p14">
            <p:contentPart p14:bwMode="auto" r:id="rId3">
              <p14:nvContentPartPr>
                <p14:cNvPr id="248" name="Ink 247">
                  <a:extLst>
                    <a:ext uri="{FF2B5EF4-FFF2-40B4-BE49-F238E27FC236}">
                      <a16:creationId xmlns:a16="http://schemas.microsoft.com/office/drawing/2014/main" id="{004850C3-27E7-824C-A3FC-33D5912951FA}"/>
                    </a:ext>
                  </a:extLst>
                </p14:cNvPr>
                <p14:cNvContentPartPr/>
                <p14:nvPr/>
              </p14:nvContentPartPr>
              <p14:xfrm>
                <a:off x="3770958" y="4829484"/>
                <a:ext cx="10440" cy="19800"/>
              </p14:xfrm>
            </p:contentPart>
          </mc:Choice>
          <mc:Fallback xmlns="">
            <p:pic>
              <p:nvPicPr>
                <p:cNvPr id="248" name="Ink 247">
                  <a:extLst>
                    <a:ext uri="{FF2B5EF4-FFF2-40B4-BE49-F238E27FC236}">
                      <a16:creationId xmlns:a16="http://schemas.microsoft.com/office/drawing/2014/main" id="{004850C3-27E7-824C-A3FC-33D5912951FA}"/>
                    </a:ext>
                  </a:extLst>
                </p:cNvPr>
                <p:cNvPicPr/>
                <p:nvPr/>
              </p:nvPicPr>
              <p:blipFill>
                <a:blip r:embed="rId132"/>
                <a:stretch>
                  <a:fillRect/>
                </a:stretch>
              </p:blipFill>
              <p:spPr>
                <a:xfrm>
                  <a:off x="3766638" y="4825164"/>
                  <a:ext cx="190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53" name="Ink 252">
                  <a:extLst>
                    <a:ext uri="{FF2B5EF4-FFF2-40B4-BE49-F238E27FC236}">
                      <a16:creationId xmlns:a16="http://schemas.microsoft.com/office/drawing/2014/main" id="{E8E4792D-81D6-4D4C-9DA6-1D4712597BBA}"/>
                    </a:ext>
                  </a:extLst>
                </p14:cNvPr>
                <p14:cNvContentPartPr/>
                <p14:nvPr/>
              </p14:nvContentPartPr>
              <p14:xfrm>
                <a:off x="3899478" y="3912564"/>
                <a:ext cx="11880" cy="19080"/>
              </p14:xfrm>
            </p:contentPart>
          </mc:Choice>
          <mc:Fallback xmlns="">
            <p:pic>
              <p:nvPicPr>
                <p:cNvPr id="253" name="Ink 252">
                  <a:extLst>
                    <a:ext uri="{FF2B5EF4-FFF2-40B4-BE49-F238E27FC236}">
                      <a16:creationId xmlns:a16="http://schemas.microsoft.com/office/drawing/2014/main" id="{E8E4792D-81D6-4D4C-9DA6-1D4712597BBA}"/>
                    </a:ext>
                  </a:extLst>
                </p:cNvPr>
                <p:cNvPicPr/>
                <p:nvPr/>
              </p:nvPicPr>
              <p:blipFill>
                <a:blip r:embed="rId138"/>
                <a:stretch>
                  <a:fillRect/>
                </a:stretch>
              </p:blipFill>
              <p:spPr>
                <a:xfrm>
                  <a:off x="3895158" y="3908244"/>
                  <a:ext cx="20520" cy="27720"/>
                </a:xfrm>
                <a:prstGeom prst="rect">
                  <a:avLst/>
                </a:prstGeom>
              </p:spPr>
            </p:pic>
          </mc:Fallback>
        </mc:AlternateContent>
      </p:grpSp>
    </p:spTree>
    <p:extLst>
      <p:ext uri="{BB962C8B-B14F-4D97-AF65-F5344CB8AC3E}">
        <p14:creationId xmlns:p14="http://schemas.microsoft.com/office/powerpoint/2010/main" val="4177389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F1E56D-9664-CA40-9700-654416B6E7D5}"/>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49907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9792E-4A14-CC4C-A27E-88C4E69572FF}"/>
              </a:ext>
            </a:extLst>
          </p:cNvPr>
          <p:cNvSpPr/>
          <p:nvPr/>
        </p:nvSpPr>
        <p:spPr>
          <a:xfrm>
            <a:off x="1230922" y="413883"/>
            <a:ext cx="10761785" cy="4124206"/>
          </a:xfrm>
          <a:prstGeom prst="rect">
            <a:avLst/>
          </a:prstGeom>
        </p:spPr>
        <p:txBody>
          <a:bodyPr wrap="square">
            <a:spAutoFit/>
          </a:bodyPr>
          <a:lstStyle/>
          <a:p>
            <a:r>
              <a:rPr lang="en-US" sz="2800" u="sng" dirty="0">
                <a:solidFill>
                  <a:srgbClr val="FF0000"/>
                </a:solidFill>
              </a:rPr>
              <a:t>Descriptive Statistics</a:t>
            </a:r>
          </a:p>
          <a:p>
            <a:endParaRPr lang="en-US" dirty="0"/>
          </a:p>
          <a:p>
            <a:endParaRPr lang="en-US" dirty="0"/>
          </a:p>
          <a:p>
            <a:endParaRPr lang="en-US" dirty="0"/>
          </a:p>
          <a:p>
            <a:r>
              <a:rPr lang="en-GB" dirty="0">
                <a:solidFill>
                  <a:srgbClr val="000000"/>
                </a:solidFill>
                <a:latin typeface="Arial" panose="020B0604020202020204" pitchFamily="34" charset="0"/>
              </a:rPr>
              <a:t>deals with the processing of data without attempting to draw any inferences from it. The characteristics of the data are described in simple terms. Events that are dealt with include everyday happenings such as accidents, prices of goods, business, incomes, epidemics, sports data, population data.</a:t>
            </a:r>
          </a:p>
          <a:p>
            <a:endParaRPr lang="en-GB"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When we give description of data, there can be 3 kinds:</a:t>
            </a:r>
          </a:p>
          <a:p>
            <a:endParaRPr lang="en-GB" dirty="0">
              <a:solidFill>
                <a:srgbClr val="000000"/>
              </a:solidFill>
              <a:latin typeface="Arial" panose="020B0604020202020204" pitchFamily="34" charset="0"/>
            </a:endParaRPr>
          </a:p>
          <a:p>
            <a:pPr marL="342900" indent="-342900">
              <a:buAutoNum type="arabicPeriod"/>
            </a:pPr>
            <a:r>
              <a:rPr lang="en-GB" dirty="0">
                <a:solidFill>
                  <a:srgbClr val="000000"/>
                </a:solidFill>
                <a:latin typeface="Arial" panose="020B0604020202020204" pitchFamily="34" charset="0"/>
              </a:rPr>
              <a:t>Measures of </a:t>
            </a:r>
            <a:r>
              <a:rPr lang="en-GB" dirty="0">
                <a:solidFill>
                  <a:srgbClr val="FF0000"/>
                </a:solidFill>
                <a:latin typeface="Arial" panose="020B0604020202020204" pitchFamily="34" charset="0"/>
              </a:rPr>
              <a:t>Central Tendency </a:t>
            </a:r>
            <a:r>
              <a:rPr lang="en-GB" dirty="0">
                <a:solidFill>
                  <a:srgbClr val="000000"/>
                </a:solidFill>
                <a:latin typeface="Arial" panose="020B0604020202020204" pitchFamily="34" charset="0"/>
              </a:rPr>
              <a:t>– Mean, Median and Mode</a:t>
            </a:r>
          </a:p>
          <a:p>
            <a:pPr marL="342900" indent="-342900">
              <a:buAutoNum type="arabicPeriod"/>
            </a:pPr>
            <a:r>
              <a:rPr lang="en-GB" dirty="0">
                <a:solidFill>
                  <a:srgbClr val="000000"/>
                </a:solidFill>
                <a:latin typeface="Arial" panose="020B0604020202020204" pitchFamily="34" charset="0"/>
              </a:rPr>
              <a:t>Measures of </a:t>
            </a:r>
            <a:r>
              <a:rPr lang="en-GB" dirty="0">
                <a:solidFill>
                  <a:srgbClr val="FF0000"/>
                </a:solidFill>
                <a:latin typeface="Arial" panose="020B0604020202020204" pitchFamily="34" charset="0"/>
              </a:rPr>
              <a:t>Dispersion</a:t>
            </a:r>
            <a:r>
              <a:rPr lang="en-GB" dirty="0">
                <a:solidFill>
                  <a:srgbClr val="000000"/>
                </a:solidFill>
                <a:latin typeface="Arial" panose="020B0604020202020204" pitchFamily="34" charset="0"/>
              </a:rPr>
              <a:t> – Standard Deviation, Variance, Range, IQR (Inter Quartile Range)</a:t>
            </a:r>
          </a:p>
          <a:p>
            <a:pPr marL="342900" indent="-342900">
              <a:buAutoNum type="arabicPeriod"/>
            </a:pPr>
            <a:r>
              <a:rPr lang="en-GB" dirty="0">
                <a:solidFill>
                  <a:srgbClr val="000000"/>
                </a:solidFill>
                <a:latin typeface="Arial" panose="020B0604020202020204" pitchFamily="34" charset="0"/>
              </a:rPr>
              <a:t>Measure of </a:t>
            </a:r>
            <a:r>
              <a:rPr lang="en-GB" dirty="0">
                <a:solidFill>
                  <a:srgbClr val="FF0000"/>
                </a:solidFill>
                <a:latin typeface="Arial" panose="020B0604020202020204" pitchFamily="34" charset="0"/>
              </a:rPr>
              <a:t>Symmetricity/Shape</a:t>
            </a:r>
            <a:r>
              <a:rPr lang="en-GB" dirty="0">
                <a:solidFill>
                  <a:srgbClr val="000000"/>
                </a:solidFill>
                <a:latin typeface="Arial" panose="020B0604020202020204" pitchFamily="34" charset="0"/>
              </a:rPr>
              <a:t> – Skewness and Kurtosis</a:t>
            </a:r>
          </a:p>
          <a:p>
            <a:endParaRPr lang="en-GB" dirty="0">
              <a:solidFill>
                <a:srgbClr val="000000"/>
              </a:solidFill>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146" name="Ink 145">
                <a:extLst>
                  <a:ext uri="{FF2B5EF4-FFF2-40B4-BE49-F238E27FC236}">
                    <a16:creationId xmlns:a16="http://schemas.microsoft.com/office/drawing/2014/main" id="{9B9C1A94-682E-5441-AAF7-C52EAC6B0BDF}"/>
                  </a:ext>
                </a:extLst>
              </p14:cNvPr>
              <p14:cNvContentPartPr/>
              <p14:nvPr/>
            </p14:nvContentPartPr>
            <p14:xfrm>
              <a:off x="7224078" y="5615364"/>
              <a:ext cx="1800" cy="5760"/>
            </p14:xfrm>
          </p:contentPart>
        </mc:Choice>
        <mc:Fallback xmlns="">
          <p:pic>
            <p:nvPicPr>
              <p:cNvPr id="146" name="Ink 145">
                <a:extLst>
                  <a:ext uri="{FF2B5EF4-FFF2-40B4-BE49-F238E27FC236}">
                    <a16:creationId xmlns:a16="http://schemas.microsoft.com/office/drawing/2014/main" id="{9B9C1A94-682E-5441-AAF7-C52EAC6B0BDF}"/>
                  </a:ext>
                </a:extLst>
              </p:cNvPr>
              <p:cNvPicPr/>
              <p:nvPr/>
            </p:nvPicPr>
            <p:blipFill>
              <a:blip r:embed="rId115"/>
              <a:stretch>
                <a:fillRect/>
              </a:stretch>
            </p:blipFill>
            <p:spPr>
              <a:xfrm>
                <a:off x="7219758" y="5611044"/>
                <a:ext cx="10440" cy="14400"/>
              </a:xfrm>
              <a:prstGeom prst="rect">
                <a:avLst/>
              </a:prstGeom>
            </p:spPr>
          </p:pic>
        </mc:Fallback>
      </mc:AlternateContent>
    </p:spTree>
    <p:extLst>
      <p:ext uri="{BB962C8B-B14F-4D97-AF65-F5344CB8AC3E}">
        <p14:creationId xmlns:p14="http://schemas.microsoft.com/office/powerpoint/2010/main" val="1427530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D17A7A-C2C8-C447-B581-B43A3B34C500}"/>
              </a:ext>
            </a:extLst>
          </p:cNvPr>
          <p:cNvSpPr txBox="1"/>
          <p:nvPr/>
        </p:nvSpPr>
        <p:spPr>
          <a:xfrm>
            <a:off x="4458021" y="0"/>
            <a:ext cx="3615926" cy="400110"/>
          </a:xfrm>
          <a:prstGeom prst="rect">
            <a:avLst/>
          </a:prstGeom>
          <a:noFill/>
        </p:spPr>
        <p:txBody>
          <a:bodyPr wrap="none" rtlCol="0">
            <a:spAutoFit/>
          </a:bodyPr>
          <a:lstStyle/>
          <a:p>
            <a:r>
              <a:rPr lang="en-US" sz="2000" b="1" dirty="0">
                <a:solidFill>
                  <a:srgbClr val="FF0000"/>
                </a:solidFill>
              </a:rPr>
              <a:t>1. Measure of Central Tendency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2958A57-AFCE-EC42-A3A0-EABB7623BC6A}"/>
                  </a:ext>
                </a:extLst>
              </p:cNvPr>
              <p:cNvSpPr txBox="1"/>
              <p:nvPr/>
            </p:nvSpPr>
            <p:spPr>
              <a:xfrm>
                <a:off x="844062" y="400110"/>
                <a:ext cx="10914184" cy="6740307"/>
              </a:xfrm>
              <a:prstGeom prst="rect">
                <a:avLst/>
              </a:prstGeom>
              <a:noFill/>
            </p:spPr>
            <p:txBody>
              <a:bodyPr wrap="square" rtlCol="0">
                <a:spAutoFit/>
              </a:bodyPr>
              <a:lstStyle/>
              <a:p>
                <a:r>
                  <a:rPr lang="en-GB" sz="1400" dirty="0"/>
                  <a:t>A measure of central tendency is a summary statistic that represents the centre point or typical value of a dataset. These measures indicate where most values in a distribution fall and are also referred to as the central location of a distribution. </a:t>
                </a:r>
              </a:p>
              <a:p>
                <a:endParaRPr lang="en-GB" sz="1600" dirty="0"/>
              </a:p>
              <a:p>
                <a:pPr marL="342900" indent="-342900">
                  <a:buAutoNum type="arabicPeriod"/>
                </a:pPr>
                <a:r>
                  <a:rPr lang="en-GB" sz="1600" b="1" dirty="0">
                    <a:solidFill>
                      <a:srgbClr val="00B050"/>
                    </a:solidFill>
                  </a:rPr>
                  <a:t>Mean</a:t>
                </a:r>
              </a:p>
              <a:p>
                <a:r>
                  <a:rPr lang="en-GB" sz="1400" dirty="0"/>
                  <a:t>Average value of the set of Numbers. Mean is a a number around which a whole data is spread out. Denoted by </a:t>
                </a:r>
                <a:r>
                  <a:rPr lang="en-GB" sz="2000" b="1" dirty="0">
                    <a:solidFill>
                      <a:srgbClr val="FF0000"/>
                    </a:solidFill>
                  </a:rPr>
                  <a:t>µ </a:t>
                </a:r>
                <a:r>
                  <a:rPr lang="en-GB" sz="1400" dirty="0"/>
                  <a:t>for population mean and</a:t>
                </a:r>
                <a14:m>
                  <m:oMath xmlns:m="http://schemas.openxmlformats.org/officeDocument/2006/math">
                    <m:r>
                      <a:rPr lang="en-GB" sz="1400" b="0" i="1" smtClean="0">
                        <a:latin typeface="Cambria Math" panose="02040503050406030204" pitchFamily="18" charset="0"/>
                      </a:rPr>
                      <m:t>  </m:t>
                    </m:r>
                  </m:oMath>
                </a14:m>
                <a:endParaRPr lang="en-GB" u="sng" dirty="0">
                  <a:hlinkClick r:id="rId2"/>
                </a:endParaRPr>
              </a:p>
              <a:p>
                <a:r>
                  <a:rPr lang="en-GB" sz="1400" dirty="0"/>
                  <a:t>for sample mean.</a:t>
                </a:r>
              </a:p>
              <a:p>
                <a:endParaRPr lang="en-GB" sz="1400" dirty="0"/>
              </a:p>
              <a:p>
                <a:r>
                  <a:rPr lang="en-GB" sz="1400" b="1" i="1" dirty="0"/>
                  <a:t>Example</a:t>
                </a:r>
                <a:r>
                  <a:rPr lang="en-GB" sz="1400" dirty="0"/>
                  <a:t>: Find the mean of 5,5,2,6,3,8,9?</a:t>
                </a:r>
              </a:p>
              <a:p>
                <a:r>
                  <a:rPr lang="en-GB" sz="1400" dirty="0"/>
                  <a:t>A: Mean is (5+5+2+6+3+8+9) / 7 = 38/7 = 5.43</a:t>
                </a:r>
              </a:p>
              <a:p>
                <a:endParaRPr lang="en-US" sz="1600" dirty="0"/>
              </a:p>
              <a:p>
                <a:r>
                  <a:rPr lang="en-GB" sz="1600" b="1" dirty="0">
                    <a:solidFill>
                      <a:srgbClr val="0070C0"/>
                    </a:solidFill>
                  </a:rPr>
                  <a:t>2. Median</a:t>
                </a:r>
              </a:p>
              <a:p>
                <a:r>
                  <a:rPr lang="en-GB" sz="1400" dirty="0"/>
                  <a:t>Median is the value </a:t>
                </a:r>
                <a:r>
                  <a:rPr lang="en-GB" sz="1400" i="1" dirty="0"/>
                  <a:t>which divides the data in 2 equal parts </a:t>
                </a:r>
                <a:r>
                  <a:rPr lang="en-GB" sz="1400" dirty="0"/>
                  <a:t>i.e. number of terms on right side of it is same as number of terms on left side of it when data is arranged in either </a:t>
                </a:r>
                <a:r>
                  <a:rPr lang="en-GB" sz="1400" b="1" dirty="0"/>
                  <a:t>ascending or descending order</a:t>
                </a:r>
                <a:r>
                  <a:rPr lang="en-GB" sz="1400" dirty="0"/>
                  <a:t>.</a:t>
                </a:r>
              </a:p>
              <a:p>
                <a:r>
                  <a:rPr lang="en-GB" sz="1400" dirty="0"/>
                  <a:t>(</a:t>
                </a:r>
                <a:r>
                  <a:rPr lang="en-GB" sz="1400" b="1" dirty="0"/>
                  <a:t>Note</a:t>
                </a:r>
                <a:r>
                  <a:rPr lang="en-GB" sz="1400" dirty="0"/>
                  <a:t>: If you sort data in descending order, it won’t affect median but IQR will be negative. IQR will be discussed in next slide.)</a:t>
                </a:r>
              </a:p>
              <a:p>
                <a:endParaRPr lang="en-GB" sz="1400" dirty="0"/>
              </a:p>
              <a:p>
                <a:r>
                  <a:rPr lang="en-GB" sz="1400" b="1" i="1" dirty="0"/>
                  <a:t>Example</a:t>
                </a:r>
                <a:r>
                  <a:rPr lang="en-GB" sz="1400" dirty="0"/>
                  <a:t>: Find the Median of 5,5,2,6,3,8,9?</a:t>
                </a:r>
              </a:p>
              <a:p>
                <a:r>
                  <a:rPr lang="en-GB" sz="1400" dirty="0"/>
                  <a:t>A: Putting it in ascending order = 2,3,5,5,6,8,9. Hence, Median = Mid Number = </a:t>
                </a:r>
                <a:r>
                  <a:rPr lang="en-GB" sz="1400" b="1" dirty="0"/>
                  <a:t>5. </a:t>
                </a:r>
              </a:p>
              <a:p>
                <a:r>
                  <a:rPr lang="en-GB" sz="1400" dirty="0"/>
                  <a:t>(</a:t>
                </a:r>
                <a:r>
                  <a:rPr lang="en-GB" sz="1400" b="1" dirty="0"/>
                  <a:t>Note</a:t>
                </a:r>
                <a:r>
                  <a:rPr lang="en-GB" sz="1400" dirty="0"/>
                  <a:t>: Median of a even set of numbers can be found by taking the average of the 2 middle numbers. </a:t>
                </a:r>
              </a:p>
              <a:p>
                <a:r>
                  <a:rPr lang="en-GB" sz="1400" dirty="0"/>
                  <a:t>  E.g. Median of 2,3,4,7 = average of (3 and 4 ) = 3.5)</a:t>
                </a:r>
                <a:endParaRPr lang="en-GB" sz="1400" b="1" dirty="0"/>
              </a:p>
              <a:p>
                <a:endParaRPr lang="en-US" sz="1600" dirty="0"/>
              </a:p>
              <a:p>
                <a:r>
                  <a:rPr lang="en-GB" sz="1600" b="1" dirty="0">
                    <a:solidFill>
                      <a:schemeClr val="tx2">
                        <a:lumMod val="75000"/>
                        <a:lumOff val="25000"/>
                      </a:schemeClr>
                    </a:solidFill>
                  </a:rPr>
                  <a:t>3. Mode</a:t>
                </a:r>
              </a:p>
              <a:p>
                <a:r>
                  <a:rPr lang="en-GB" sz="1400" dirty="0"/>
                  <a:t>Mode is the term </a:t>
                </a:r>
                <a:r>
                  <a:rPr lang="en-GB" sz="1400" i="1" dirty="0"/>
                  <a:t>appearing maximum time </a:t>
                </a:r>
                <a:r>
                  <a:rPr lang="en-GB" sz="1400" dirty="0"/>
                  <a:t>in data set i.e. term that has highest frequency.</a:t>
                </a:r>
              </a:p>
              <a:p>
                <a:endParaRPr lang="en-GB" sz="1400" dirty="0"/>
              </a:p>
              <a:p>
                <a:r>
                  <a:rPr lang="en-GB" sz="1400" b="1" i="1" dirty="0"/>
                  <a:t>Example</a:t>
                </a:r>
                <a:r>
                  <a:rPr lang="en-GB" sz="1400" dirty="0"/>
                  <a:t>: Find the Median of 5,5,2,6,3,8,9?</a:t>
                </a:r>
              </a:p>
              <a:p>
                <a:r>
                  <a:rPr lang="en-GB" sz="1400" dirty="0"/>
                  <a:t>A: Mode = Maximum number of repetition in dataset = 5. Hence, Mode = 5. </a:t>
                </a:r>
              </a:p>
              <a:p>
                <a:r>
                  <a:rPr lang="en-GB" sz="1400" dirty="0"/>
                  <a:t>(</a:t>
                </a:r>
                <a:r>
                  <a:rPr lang="en-GB" sz="1400" b="1" dirty="0"/>
                  <a:t>Note</a:t>
                </a:r>
                <a:r>
                  <a:rPr lang="en-GB" sz="1400" dirty="0"/>
                  <a:t>: If there is no repetition of data then mode is not present. E.g.: What is the mode of 1,2,3,5,6? </a:t>
                </a:r>
              </a:p>
              <a:p>
                <a:r>
                  <a:rPr lang="en-GB" sz="1400" dirty="0"/>
                  <a:t>A: None i.e. mode is not present.)</a:t>
                </a:r>
              </a:p>
              <a:p>
                <a:endParaRPr lang="en-GB" sz="1600" dirty="0"/>
              </a:p>
              <a:p>
                <a:endParaRPr lang="en-US" dirty="0"/>
              </a:p>
            </p:txBody>
          </p:sp>
        </mc:Choice>
        <mc:Fallback xmlns="">
          <p:sp>
            <p:nvSpPr>
              <p:cNvPr id="3" name="TextBox 2">
                <a:extLst>
                  <a:ext uri="{FF2B5EF4-FFF2-40B4-BE49-F238E27FC236}">
                    <a16:creationId xmlns:a16="http://schemas.microsoft.com/office/drawing/2014/main" id="{E2958A57-AFCE-EC42-A3A0-EABB7623BC6A}"/>
                  </a:ext>
                </a:extLst>
              </p:cNvPr>
              <p:cNvSpPr txBox="1">
                <a:spLocks noRot="1" noChangeAspect="1" noMove="1" noResize="1" noEditPoints="1" noAdjustHandles="1" noChangeArrowheads="1" noChangeShapeType="1" noTextEdit="1"/>
              </p:cNvSpPr>
              <p:nvPr/>
            </p:nvSpPr>
            <p:spPr>
              <a:xfrm>
                <a:off x="844062" y="400110"/>
                <a:ext cx="10914184" cy="6740307"/>
              </a:xfrm>
              <a:prstGeom prst="rect">
                <a:avLst/>
              </a:prstGeom>
              <a:blipFill>
                <a:blip r:embed="rId3"/>
                <a:stretch>
                  <a:fillRect l="-232" t="-18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F6A7345-5FB4-5C40-9E70-6F15B05418EE}"/>
              </a:ext>
            </a:extLst>
          </p:cNvPr>
          <p:cNvPicPr>
            <a:picLocks noChangeAspect="1"/>
          </p:cNvPicPr>
          <p:nvPr/>
        </p:nvPicPr>
        <p:blipFill>
          <a:blip r:embed="rId4"/>
          <a:stretch>
            <a:fillRect/>
          </a:stretch>
        </p:blipFill>
        <p:spPr>
          <a:xfrm>
            <a:off x="11347938" y="1658366"/>
            <a:ext cx="222032" cy="267970"/>
          </a:xfrm>
          <a:prstGeom prst="rect">
            <a:avLst/>
          </a:prstGeom>
        </p:spPr>
      </p:pic>
      <mc:AlternateContent xmlns:mc="http://schemas.openxmlformats.org/markup-compatibility/2006" xmlns:p14="http://schemas.microsoft.com/office/powerpoint/2010/main">
        <mc:Choice Requires="p14">
          <p:contentPart p14:bwMode="auto" r:id="rId5">
            <p14:nvContentPartPr>
              <p14:cNvPr id="125" name="Ink 124">
                <a:extLst>
                  <a:ext uri="{FF2B5EF4-FFF2-40B4-BE49-F238E27FC236}">
                    <a16:creationId xmlns:a16="http://schemas.microsoft.com/office/drawing/2014/main" id="{68C23FB7-E557-C84F-97E0-BFC69612EEC1}"/>
                  </a:ext>
                </a:extLst>
              </p14:cNvPr>
              <p14:cNvContentPartPr/>
              <p14:nvPr/>
            </p14:nvContentPartPr>
            <p14:xfrm>
              <a:off x="10317685" y="3456306"/>
              <a:ext cx="360" cy="360"/>
            </p14:xfrm>
          </p:contentPart>
        </mc:Choice>
        <mc:Fallback xmlns="">
          <p:pic>
            <p:nvPicPr>
              <p:cNvPr id="125" name="Ink 124">
                <a:extLst>
                  <a:ext uri="{FF2B5EF4-FFF2-40B4-BE49-F238E27FC236}">
                    <a16:creationId xmlns:a16="http://schemas.microsoft.com/office/drawing/2014/main" id="{68C23FB7-E557-C84F-97E0-BFC69612EEC1}"/>
                  </a:ext>
                </a:extLst>
              </p:cNvPr>
              <p:cNvPicPr/>
              <p:nvPr/>
            </p:nvPicPr>
            <p:blipFill>
              <a:blip r:embed="rId112"/>
              <a:stretch>
                <a:fillRect/>
              </a:stretch>
            </p:blipFill>
            <p:spPr>
              <a:xfrm>
                <a:off x="10309045" y="3447306"/>
                <a:ext cx="18000" cy="18000"/>
              </a:xfrm>
              <a:prstGeom prst="rect">
                <a:avLst/>
              </a:prstGeom>
            </p:spPr>
          </p:pic>
        </mc:Fallback>
      </mc:AlternateContent>
    </p:spTree>
    <p:extLst>
      <p:ext uri="{BB962C8B-B14F-4D97-AF65-F5344CB8AC3E}">
        <p14:creationId xmlns:p14="http://schemas.microsoft.com/office/powerpoint/2010/main" val="4060354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DCAC4D-EDB8-4C42-8173-1B4977DCB778}"/>
              </a:ext>
            </a:extLst>
          </p:cNvPr>
          <p:cNvSpPr txBox="1"/>
          <p:nvPr/>
        </p:nvSpPr>
        <p:spPr>
          <a:xfrm>
            <a:off x="1031631" y="1242646"/>
            <a:ext cx="10445262" cy="4247317"/>
          </a:xfrm>
          <a:prstGeom prst="rect">
            <a:avLst/>
          </a:prstGeom>
          <a:noFill/>
        </p:spPr>
        <p:txBody>
          <a:bodyPr wrap="square" rtlCol="0">
            <a:spAutoFit/>
          </a:bodyPr>
          <a:lstStyle/>
          <a:p>
            <a:r>
              <a:rPr lang="en-US" b="1" dirty="0">
                <a:solidFill>
                  <a:srgbClr val="FF0000"/>
                </a:solidFill>
              </a:rPr>
              <a:t>1. What is Minimum and Maximum value?</a:t>
            </a:r>
          </a:p>
          <a:p>
            <a:endParaRPr lang="en-US" dirty="0"/>
          </a:p>
          <a:p>
            <a:r>
              <a:rPr lang="en-US" dirty="0"/>
              <a:t>It is the minimum and Maximum values of the dataset respectively.</a:t>
            </a:r>
          </a:p>
          <a:p>
            <a:endParaRPr lang="en-US" dirty="0"/>
          </a:p>
          <a:p>
            <a:r>
              <a:rPr lang="en-US" b="1" dirty="0">
                <a:solidFill>
                  <a:srgbClr val="FF0000"/>
                </a:solidFill>
              </a:rPr>
              <a:t>2. What is 1</a:t>
            </a:r>
            <a:r>
              <a:rPr lang="en-US" b="1" baseline="30000" dirty="0">
                <a:solidFill>
                  <a:srgbClr val="FF0000"/>
                </a:solidFill>
              </a:rPr>
              <a:t>st</a:t>
            </a:r>
            <a:r>
              <a:rPr lang="en-US" b="1" dirty="0">
                <a:solidFill>
                  <a:srgbClr val="FF0000"/>
                </a:solidFill>
              </a:rPr>
              <a:t> and 3</a:t>
            </a:r>
            <a:r>
              <a:rPr lang="en-US" b="1" baseline="30000" dirty="0">
                <a:solidFill>
                  <a:srgbClr val="FF0000"/>
                </a:solidFill>
              </a:rPr>
              <a:t>rd</a:t>
            </a:r>
            <a:r>
              <a:rPr lang="en-US" b="1" dirty="0">
                <a:solidFill>
                  <a:srgbClr val="FF0000"/>
                </a:solidFill>
              </a:rPr>
              <a:t> Quartile? – Also called the lower and upper quartile respectively.</a:t>
            </a:r>
          </a:p>
          <a:p>
            <a:endParaRPr lang="en-US" dirty="0"/>
          </a:p>
          <a:p>
            <a:r>
              <a:rPr lang="en-US" dirty="0"/>
              <a:t>When we divide the dataset into two groups while calculating median (sorted in ascending order), then the median of first half is 1</a:t>
            </a:r>
            <a:r>
              <a:rPr lang="en-US" baseline="30000" dirty="0"/>
              <a:t>st</a:t>
            </a:r>
            <a:r>
              <a:rPr lang="en-US" dirty="0"/>
              <a:t> Quartile and median of second half is 3</a:t>
            </a:r>
            <a:r>
              <a:rPr lang="en-US" baseline="30000" dirty="0"/>
              <a:t>rd</a:t>
            </a:r>
            <a:r>
              <a:rPr lang="en-US" dirty="0"/>
              <a:t> Quartile.</a:t>
            </a:r>
          </a:p>
          <a:p>
            <a:endParaRPr lang="en-US" dirty="0"/>
          </a:p>
          <a:p>
            <a:r>
              <a:rPr lang="en-US" b="1" dirty="0">
                <a:solidFill>
                  <a:srgbClr val="FF0000"/>
                </a:solidFill>
              </a:rPr>
              <a:t>3. Then where is the 2</a:t>
            </a:r>
            <a:r>
              <a:rPr lang="en-US" b="1" baseline="30000" dirty="0">
                <a:solidFill>
                  <a:srgbClr val="FF0000"/>
                </a:solidFill>
              </a:rPr>
              <a:t>nd</a:t>
            </a:r>
            <a:r>
              <a:rPr lang="en-US" b="1" dirty="0">
                <a:solidFill>
                  <a:srgbClr val="FF0000"/>
                </a:solidFill>
              </a:rPr>
              <a:t> Quartile?</a:t>
            </a:r>
          </a:p>
          <a:p>
            <a:endParaRPr lang="en-US" dirty="0"/>
          </a:p>
          <a:p>
            <a:r>
              <a:rPr lang="en-US" dirty="0"/>
              <a:t>Your median is the 2</a:t>
            </a:r>
            <a:r>
              <a:rPr lang="en-US" baseline="30000" dirty="0"/>
              <a:t>nd</a:t>
            </a:r>
            <a:r>
              <a:rPr lang="en-US" dirty="0"/>
              <a:t> Quartile ;-)</a:t>
            </a:r>
          </a:p>
          <a:p>
            <a:endParaRPr lang="en-US" dirty="0"/>
          </a:p>
          <a:p>
            <a:endParaRPr lang="en-US" dirty="0"/>
          </a:p>
          <a:p>
            <a:endParaRPr lang="en-US" dirty="0"/>
          </a:p>
        </p:txBody>
      </p:sp>
      <p:sp>
        <p:nvSpPr>
          <p:cNvPr id="3" name="TextBox 2">
            <a:extLst>
              <a:ext uri="{FF2B5EF4-FFF2-40B4-BE49-F238E27FC236}">
                <a16:creationId xmlns:a16="http://schemas.microsoft.com/office/drawing/2014/main" id="{0201360A-96C0-3447-B29A-B8E3E70B2301}"/>
              </a:ext>
            </a:extLst>
          </p:cNvPr>
          <p:cNvSpPr txBox="1"/>
          <p:nvPr/>
        </p:nvSpPr>
        <p:spPr>
          <a:xfrm>
            <a:off x="1031631" y="293077"/>
            <a:ext cx="6230680" cy="461665"/>
          </a:xfrm>
          <a:prstGeom prst="rect">
            <a:avLst/>
          </a:prstGeom>
          <a:noFill/>
        </p:spPr>
        <p:txBody>
          <a:bodyPr wrap="none" rtlCol="0">
            <a:spAutoFit/>
          </a:bodyPr>
          <a:lstStyle/>
          <a:p>
            <a:r>
              <a:rPr lang="en-US" sz="2400" b="1" u="sng" dirty="0">
                <a:solidFill>
                  <a:srgbClr val="FF0000"/>
                </a:solidFill>
              </a:rPr>
              <a:t>Let’s build some concepts before going ahead.</a:t>
            </a:r>
          </a:p>
        </p:txBody>
      </p:sp>
      <p:pic>
        <p:nvPicPr>
          <p:cNvPr id="5" name="Picture 4">
            <a:extLst>
              <a:ext uri="{FF2B5EF4-FFF2-40B4-BE49-F238E27FC236}">
                <a16:creationId xmlns:a16="http://schemas.microsoft.com/office/drawing/2014/main" id="{FD86A37E-8F6D-904F-8AD5-E917F5618926}"/>
              </a:ext>
            </a:extLst>
          </p:cNvPr>
          <p:cNvPicPr>
            <a:picLocks noChangeAspect="1"/>
          </p:cNvPicPr>
          <p:nvPr/>
        </p:nvPicPr>
        <p:blipFill>
          <a:blip r:embed="rId2"/>
          <a:stretch>
            <a:fillRect/>
          </a:stretch>
        </p:blipFill>
        <p:spPr>
          <a:xfrm>
            <a:off x="1295593" y="4732043"/>
            <a:ext cx="10392313" cy="2133600"/>
          </a:xfrm>
          <a:prstGeom prst="rect">
            <a:avLst/>
          </a:prstGeom>
        </p:spPr>
      </p:pic>
      <p:sp>
        <p:nvSpPr>
          <p:cNvPr id="6" name="Rectangle 5">
            <a:extLst>
              <a:ext uri="{FF2B5EF4-FFF2-40B4-BE49-F238E27FC236}">
                <a16:creationId xmlns:a16="http://schemas.microsoft.com/office/drawing/2014/main" id="{3A7211CB-0822-0140-8845-AD073C4ECD4D}"/>
              </a:ext>
            </a:extLst>
          </p:cNvPr>
          <p:cNvSpPr/>
          <p:nvPr/>
        </p:nvSpPr>
        <p:spPr>
          <a:xfrm>
            <a:off x="1477108" y="4911969"/>
            <a:ext cx="4536830" cy="72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B5CBD9-8F43-4544-93C0-4313BD5C01E2}"/>
              </a:ext>
            </a:extLst>
          </p:cNvPr>
          <p:cNvSpPr/>
          <p:nvPr/>
        </p:nvSpPr>
        <p:spPr>
          <a:xfrm>
            <a:off x="6752493" y="4911969"/>
            <a:ext cx="4536830" cy="72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47" name="Ink 46">
                <a:extLst>
                  <a:ext uri="{FF2B5EF4-FFF2-40B4-BE49-F238E27FC236}">
                    <a16:creationId xmlns:a16="http://schemas.microsoft.com/office/drawing/2014/main" id="{4FD94065-881B-BE46-8849-877F89858C57}"/>
                  </a:ext>
                </a:extLst>
              </p14:cNvPr>
              <p14:cNvContentPartPr/>
              <p14:nvPr/>
            </p14:nvContentPartPr>
            <p14:xfrm>
              <a:off x="1594994" y="6307792"/>
              <a:ext cx="39960" cy="4680"/>
            </p14:xfrm>
          </p:contentPart>
        </mc:Choice>
        <mc:Fallback xmlns="">
          <p:pic>
            <p:nvPicPr>
              <p:cNvPr id="47" name="Ink 46">
                <a:extLst>
                  <a:ext uri="{FF2B5EF4-FFF2-40B4-BE49-F238E27FC236}">
                    <a16:creationId xmlns:a16="http://schemas.microsoft.com/office/drawing/2014/main" id="{4FD94065-881B-BE46-8849-877F89858C57}"/>
                  </a:ext>
                </a:extLst>
              </p:cNvPr>
              <p:cNvPicPr/>
              <p:nvPr/>
            </p:nvPicPr>
            <p:blipFill>
              <a:blip r:embed="rId4"/>
              <a:stretch>
                <a:fillRect/>
              </a:stretch>
            </p:blipFill>
            <p:spPr>
              <a:xfrm>
                <a:off x="1585994" y="6298792"/>
                <a:ext cx="576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5" name="Ink 64">
                <a:extLst>
                  <a:ext uri="{FF2B5EF4-FFF2-40B4-BE49-F238E27FC236}">
                    <a16:creationId xmlns:a16="http://schemas.microsoft.com/office/drawing/2014/main" id="{ED27EF90-1F33-D74E-94B6-4062D85BFE9E}"/>
                  </a:ext>
                </a:extLst>
              </p14:cNvPr>
              <p14:cNvContentPartPr/>
              <p14:nvPr/>
            </p14:nvContentPartPr>
            <p14:xfrm>
              <a:off x="1766478" y="5250533"/>
              <a:ext cx="9720" cy="5040"/>
            </p14:xfrm>
          </p:contentPart>
        </mc:Choice>
        <mc:Fallback xmlns="">
          <p:pic>
            <p:nvPicPr>
              <p:cNvPr id="65" name="Ink 64">
                <a:extLst>
                  <a:ext uri="{FF2B5EF4-FFF2-40B4-BE49-F238E27FC236}">
                    <a16:creationId xmlns:a16="http://schemas.microsoft.com/office/drawing/2014/main" id="{ED27EF90-1F33-D74E-94B6-4062D85BFE9E}"/>
                  </a:ext>
                </a:extLst>
              </p:cNvPr>
              <p:cNvPicPr/>
              <p:nvPr/>
            </p:nvPicPr>
            <p:blipFill>
              <a:blip r:embed="rId88"/>
              <a:stretch>
                <a:fillRect/>
              </a:stretch>
            </p:blipFill>
            <p:spPr>
              <a:xfrm>
                <a:off x="1757478" y="5241533"/>
                <a:ext cx="27360" cy="22680"/>
              </a:xfrm>
              <a:prstGeom prst="rect">
                <a:avLst/>
              </a:prstGeom>
            </p:spPr>
          </p:pic>
        </mc:Fallback>
      </mc:AlternateContent>
    </p:spTree>
    <p:extLst>
      <p:ext uri="{BB962C8B-B14F-4D97-AF65-F5344CB8AC3E}">
        <p14:creationId xmlns:p14="http://schemas.microsoft.com/office/powerpoint/2010/main" val="652598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334A5D-73F9-D740-A56E-4EF679029958}"/>
              </a:ext>
            </a:extLst>
          </p:cNvPr>
          <p:cNvSpPr/>
          <p:nvPr/>
        </p:nvSpPr>
        <p:spPr>
          <a:xfrm>
            <a:off x="1048215" y="156117"/>
            <a:ext cx="10883590" cy="2585323"/>
          </a:xfrm>
          <a:prstGeom prst="rect">
            <a:avLst/>
          </a:prstGeom>
        </p:spPr>
        <p:txBody>
          <a:bodyPr wrap="square">
            <a:spAutoFit/>
          </a:bodyPr>
          <a:lstStyle/>
          <a:p>
            <a:endParaRPr lang="en-GB" b="1" dirty="0">
              <a:solidFill>
                <a:srgbClr val="FF0000"/>
              </a:solidFill>
              <a:latin typeface="Arial" panose="020B0604020202020204" pitchFamily="34" charset="0"/>
            </a:endParaRPr>
          </a:p>
          <a:p>
            <a:r>
              <a:rPr lang="en-GB" b="1" dirty="0">
                <a:solidFill>
                  <a:srgbClr val="FF0000"/>
                </a:solidFill>
                <a:latin typeface="Arial" panose="020B0604020202020204" pitchFamily="34" charset="0"/>
              </a:rPr>
              <a:t>What is Statistics?</a:t>
            </a:r>
          </a:p>
          <a:p>
            <a:endParaRPr lang="en-GB" b="1"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Statistics is a mathematical science including methods of collecting, organizing and analyzing data in such a way that meaningful conclusions can be drawn from them. In general, its investigations and analyses fall into two broad categories called descriptive and inferential statistics.</a:t>
            </a:r>
          </a:p>
          <a:p>
            <a:endParaRPr lang="en-GB" dirty="0">
              <a:solidFill>
                <a:srgbClr val="000000"/>
              </a:solidFill>
              <a:latin typeface="Arial" panose="020B0604020202020204" pitchFamily="34" charset="0"/>
            </a:endParaRPr>
          </a:p>
          <a:p>
            <a:br>
              <a:rPr lang="en-GB" dirty="0">
                <a:solidFill>
                  <a:srgbClr val="000000"/>
                </a:solidFill>
                <a:latin typeface="Arial" panose="020B0604020202020204" pitchFamily="34" charset="0"/>
              </a:rPr>
            </a:br>
            <a:endParaRPr lang="en-GB" dirty="0">
              <a:solidFill>
                <a:srgbClr val="000000"/>
              </a:solidFill>
              <a:latin typeface="Arial" panose="020B0604020202020204" pitchFamily="34" charset="0"/>
            </a:endParaRPr>
          </a:p>
        </p:txBody>
      </p:sp>
    </p:spTree>
    <p:extLst>
      <p:ext uri="{BB962C8B-B14F-4D97-AF65-F5344CB8AC3E}">
        <p14:creationId xmlns:p14="http://schemas.microsoft.com/office/powerpoint/2010/main" val="4256369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B1EAAE-7DF6-D040-9B11-C0D1E3B14F99}"/>
              </a:ext>
            </a:extLst>
          </p:cNvPr>
          <p:cNvPicPr>
            <a:picLocks noChangeAspect="1"/>
          </p:cNvPicPr>
          <p:nvPr/>
        </p:nvPicPr>
        <p:blipFill>
          <a:blip r:embed="rId2"/>
          <a:stretch>
            <a:fillRect/>
          </a:stretch>
        </p:blipFill>
        <p:spPr>
          <a:xfrm>
            <a:off x="719226" y="609600"/>
            <a:ext cx="11472774" cy="6015938"/>
          </a:xfrm>
          <a:prstGeom prst="rect">
            <a:avLst/>
          </a:prstGeom>
        </p:spPr>
      </p:pic>
      <p:grpSp>
        <p:nvGrpSpPr>
          <p:cNvPr id="5" name="Group 4">
            <a:extLst>
              <a:ext uri="{FF2B5EF4-FFF2-40B4-BE49-F238E27FC236}">
                <a16:creationId xmlns:a16="http://schemas.microsoft.com/office/drawing/2014/main" id="{52133DBE-ACF2-AB40-AEF3-C53901F183A3}"/>
              </a:ext>
            </a:extLst>
          </p:cNvPr>
          <p:cNvGrpSpPr/>
          <p:nvPr/>
        </p:nvGrpSpPr>
        <p:grpSpPr>
          <a:xfrm>
            <a:off x="2058498" y="2551892"/>
            <a:ext cx="390600" cy="1101960"/>
            <a:chOff x="2058498" y="2551892"/>
            <a:chExt cx="390600" cy="11019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1B4CBE0-8EFA-9A42-8D37-82DFF1368EC8}"/>
                    </a:ext>
                  </a:extLst>
                </p14:cNvPr>
                <p14:cNvContentPartPr/>
                <p14:nvPr/>
              </p14:nvContentPartPr>
              <p14:xfrm>
                <a:off x="2117178" y="2551892"/>
                <a:ext cx="331920" cy="1053000"/>
              </p14:xfrm>
            </p:contentPart>
          </mc:Choice>
          <mc:Fallback xmlns="">
            <p:pic>
              <p:nvPicPr>
                <p:cNvPr id="3" name="Ink 2">
                  <a:extLst>
                    <a:ext uri="{FF2B5EF4-FFF2-40B4-BE49-F238E27FC236}">
                      <a16:creationId xmlns:a16="http://schemas.microsoft.com/office/drawing/2014/main" id="{01B4CBE0-8EFA-9A42-8D37-82DFF1368EC8}"/>
                    </a:ext>
                  </a:extLst>
                </p:cNvPr>
                <p:cNvPicPr/>
                <p:nvPr/>
              </p:nvPicPr>
              <p:blipFill>
                <a:blip r:embed="rId4"/>
                <a:stretch>
                  <a:fillRect/>
                </a:stretch>
              </p:blipFill>
              <p:spPr>
                <a:xfrm>
                  <a:off x="2108178" y="2543252"/>
                  <a:ext cx="349560" cy="107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75932AC-85EF-5B43-9207-78D59E87287C}"/>
                    </a:ext>
                  </a:extLst>
                </p14:cNvPr>
                <p14:cNvContentPartPr/>
                <p14:nvPr/>
              </p14:nvContentPartPr>
              <p14:xfrm>
                <a:off x="2058498" y="3466292"/>
                <a:ext cx="275760" cy="187560"/>
              </p14:xfrm>
            </p:contentPart>
          </mc:Choice>
          <mc:Fallback xmlns="">
            <p:pic>
              <p:nvPicPr>
                <p:cNvPr id="4" name="Ink 3">
                  <a:extLst>
                    <a:ext uri="{FF2B5EF4-FFF2-40B4-BE49-F238E27FC236}">
                      <a16:creationId xmlns:a16="http://schemas.microsoft.com/office/drawing/2014/main" id="{875932AC-85EF-5B43-9207-78D59E87287C}"/>
                    </a:ext>
                  </a:extLst>
                </p:cNvPr>
                <p:cNvPicPr/>
                <p:nvPr/>
              </p:nvPicPr>
              <p:blipFill>
                <a:blip r:embed="rId6"/>
                <a:stretch>
                  <a:fillRect/>
                </a:stretch>
              </p:blipFill>
              <p:spPr>
                <a:xfrm>
                  <a:off x="2049498" y="3457652"/>
                  <a:ext cx="293400" cy="20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489AB02B-5255-9142-BC63-20068BB00773}"/>
                  </a:ext>
                </a:extLst>
              </p14:cNvPr>
              <p14:cNvContentPartPr/>
              <p14:nvPr/>
            </p14:nvContentPartPr>
            <p14:xfrm>
              <a:off x="3978378" y="2876612"/>
              <a:ext cx="547920" cy="942840"/>
            </p14:xfrm>
          </p:contentPart>
        </mc:Choice>
        <mc:Fallback xmlns="">
          <p:pic>
            <p:nvPicPr>
              <p:cNvPr id="11" name="Ink 10">
                <a:extLst>
                  <a:ext uri="{FF2B5EF4-FFF2-40B4-BE49-F238E27FC236}">
                    <a16:creationId xmlns:a16="http://schemas.microsoft.com/office/drawing/2014/main" id="{489AB02B-5255-9142-BC63-20068BB00773}"/>
                  </a:ext>
                </a:extLst>
              </p:cNvPr>
              <p:cNvPicPr/>
              <p:nvPr/>
            </p:nvPicPr>
            <p:blipFill>
              <a:blip r:embed="rId16"/>
              <a:stretch>
                <a:fillRect/>
              </a:stretch>
            </p:blipFill>
            <p:spPr>
              <a:xfrm>
                <a:off x="3969738" y="2867972"/>
                <a:ext cx="565560" cy="96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DF96C53-F8D6-6342-B18B-CB3BABDDE2D1}"/>
                  </a:ext>
                </a:extLst>
              </p14:cNvPr>
              <p14:cNvContentPartPr/>
              <p14:nvPr/>
            </p14:nvContentPartPr>
            <p14:xfrm>
              <a:off x="3986298" y="3584372"/>
              <a:ext cx="3240" cy="175320"/>
            </p14:xfrm>
          </p:contentPart>
        </mc:Choice>
        <mc:Fallback xmlns="">
          <p:pic>
            <p:nvPicPr>
              <p:cNvPr id="12" name="Ink 11">
                <a:extLst>
                  <a:ext uri="{FF2B5EF4-FFF2-40B4-BE49-F238E27FC236}">
                    <a16:creationId xmlns:a16="http://schemas.microsoft.com/office/drawing/2014/main" id="{2DF96C53-F8D6-6342-B18B-CB3BABDDE2D1}"/>
                  </a:ext>
                </a:extLst>
              </p:cNvPr>
              <p:cNvPicPr/>
              <p:nvPr/>
            </p:nvPicPr>
            <p:blipFill>
              <a:blip r:embed="rId18"/>
              <a:stretch>
                <a:fillRect/>
              </a:stretch>
            </p:blipFill>
            <p:spPr>
              <a:xfrm>
                <a:off x="3977298" y="3575732"/>
                <a:ext cx="20880" cy="192960"/>
              </a:xfrm>
              <a:prstGeom prst="rect">
                <a:avLst/>
              </a:prstGeom>
            </p:spPr>
          </p:pic>
        </mc:Fallback>
      </mc:AlternateContent>
      <p:cxnSp>
        <p:nvCxnSpPr>
          <p:cNvPr id="22" name="Straight Arrow Connector 21">
            <a:extLst>
              <a:ext uri="{FF2B5EF4-FFF2-40B4-BE49-F238E27FC236}">
                <a16:creationId xmlns:a16="http://schemas.microsoft.com/office/drawing/2014/main" id="{C18B6081-8963-2141-B214-9C39A625D9BC}"/>
              </a:ext>
            </a:extLst>
          </p:cNvPr>
          <p:cNvCxnSpPr/>
          <p:nvPr/>
        </p:nvCxnSpPr>
        <p:spPr>
          <a:xfrm flipH="1">
            <a:off x="1781908" y="4560277"/>
            <a:ext cx="412652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3AFC3F0B-2898-EA4E-BDFC-AF6ADB3E527D}"/>
              </a:ext>
            </a:extLst>
          </p:cNvPr>
          <p:cNvCxnSpPr>
            <a:cxnSpLocks/>
          </p:cNvCxnSpPr>
          <p:nvPr/>
        </p:nvCxnSpPr>
        <p:spPr>
          <a:xfrm>
            <a:off x="6860726" y="4518092"/>
            <a:ext cx="4393428"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grpSp>
        <p:nvGrpSpPr>
          <p:cNvPr id="45" name="Group 44">
            <a:extLst>
              <a:ext uri="{FF2B5EF4-FFF2-40B4-BE49-F238E27FC236}">
                <a16:creationId xmlns:a16="http://schemas.microsoft.com/office/drawing/2014/main" id="{468364B4-FE1B-654E-AFA2-2E116CB1093C}"/>
              </a:ext>
            </a:extLst>
          </p:cNvPr>
          <p:cNvGrpSpPr/>
          <p:nvPr/>
        </p:nvGrpSpPr>
        <p:grpSpPr>
          <a:xfrm>
            <a:off x="3788958" y="3990173"/>
            <a:ext cx="399240" cy="19440"/>
            <a:chOff x="3788958" y="3990173"/>
            <a:chExt cx="399240" cy="19440"/>
          </a:xfrm>
        </p:grpSpPr>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D4D95838-31A2-8A4C-B6D6-C510A40C89F3}"/>
                    </a:ext>
                  </a:extLst>
                </p14:cNvPr>
                <p14:cNvContentPartPr/>
                <p14:nvPr/>
              </p14:nvContentPartPr>
              <p14:xfrm>
                <a:off x="4180998" y="3990173"/>
                <a:ext cx="7200" cy="3960"/>
              </p14:xfrm>
            </p:contentPart>
          </mc:Choice>
          <mc:Fallback xmlns="">
            <p:pic>
              <p:nvPicPr>
                <p:cNvPr id="19" name="Ink 18">
                  <a:extLst>
                    <a:ext uri="{FF2B5EF4-FFF2-40B4-BE49-F238E27FC236}">
                      <a16:creationId xmlns:a16="http://schemas.microsoft.com/office/drawing/2014/main" id="{D4D95838-31A2-8A4C-B6D6-C510A40C89F3}"/>
                    </a:ext>
                  </a:extLst>
                </p:cNvPr>
                <p:cNvPicPr/>
                <p:nvPr/>
              </p:nvPicPr>
              <p:blipFill>
                <a:blip r:embed="rId20"/>
                <a:stretch>
                  <a:fillRect/>
                </a:stretch>
              </p:blipFill>
              <p:spPr>
                <a:xfrm>
                  <a:off x="4172358" y="3981533"/>
                  <a:ext cx="248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9586086B-261B-9C42-B0A7-6FF4C3984743}"/>
                    </a:ext>
                  </a:extLst>
                </p14:cNvPr>
                <p14:cNvContentPartPr/>
                <p14:nvPr/>
              </p14:nvContentPartPr>
              <p14:xfrm>
                <a:off x="3788958" y="3998813"/>
                <a:ext cx="21240" cy="10800"/>
              </p14:xfrm>
            </p:contentPart>
          </mc:Choice>
          <mc:Fallback xmlns="">
            <p:pic>
              <p:nvPicPr>
                <p:cNvPr id="25" name="Ink 24">
                  <a:extLst>
                    <a:ext uri="{FF2B5EF4-FFF2-40B4-BE49-F238E27FC236}">
                      <a16:creationId xmlns:a16="http://schemas.microsoft.com/office/drawing/2014/main" id="{9586086B-261B-9C42-B0A7-6FF4C3984743}"/>
                    </a:ext>
                  </a:extLst>
                </p:cNvPr>
                <p:cNvPicPr/>
                <p:nvPr/>
              </p:nvPicPr>
              <p:blipFill>
                <a:blip r:embed="rId22"/>
                <a:stretch>
                  <a:fillRect/>
                </a:stretch>
              </p:blipFill>
              <p:spPr>
                <a:xfrm>
                  <a:off x="3780318" y="3989813"/>
                  <a:ext cx="38880" cy="2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6" name="Ink 5">
                <a:extLst>
                  <a:ext uri="{FF2B5EF4-FFF2-40B4-BE49-F238E27FC236}">
                    <a16:creationId xmlns:a16="http://schemas.microsoft.com/office/drawing/2014/main" id="{92C6E38C-F0D5-384D-A6AD-DDEBB55703E7}"/>
                  </a:ext>
                </a:extLst>
              </p14:cNvPr>
              <p14:cNvContentPartPr/>
              <p14:nvPr/>
            </p14:nvContentPartPr>
            <p14:xfrm>
              <a:off x="6312978" y="2919452"/>
              <a:ext cx="238680" cy="815760"/>
            </p14:xfrm>
          </p:contentPart>
        </mc:Choice>
        <mc:Fallback xmlns="">
          <p:pic>
            <p:nvPicPr>
              <p:cNvPr id="6" name="Ink 5">
                <a:extLst>
                  <a:ext uri="{FF2B5EF4-FFF2-40B4-BE49-F238E27FC236}">
                    <a16:creationId xmlns:a16="http://schemas.microsoft.com/office/drawing/2014/main" id="{92C6E38C-F0D5-384D-A6AD-DDEBB55703E7}"/>
                  </a:ext>
                </a:extLst>
              </p:cNvPr>
              <p:cNvPicPr/>
              <p:nvPr/>
            </p:nvPicPr>
            <p:blipFill>
              <a:blip r:embed="rId24"/>
              <a:stretch>
                <a:fillRect/>
              </a:stretch>
            </p:blipFill>
            <p:spPr>
              <a:xfrm>
                <a:off x="6303978" y="2910452"/>
                <a:ext cx="256320" cy="833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 name="Ink 6">
                <a:extLst>
                  <a:ext uri="{FF2B5EF4-FFF2-40B4-BE49-F238E27FC236}">
                    <a16:creationId xmlns:a16="http://schemas.microsoft.com/office/drawing/2014/main" id="{94472B91-A025-584E-8B67-5BEFCE87EB0B}"/>
                  </a:ext>
                </a:extLst>
              </p14:cNvPr>
              <p14:cNvContentPartPr/>
              <p14:nvPr/>
            </p14:nvContentPartPr>
            <p14:xfrm>
              <a:off x="8325738" y="2854292"/>
              <a:ext cx="640080" cy="741240"/>
            </p14:xfrm>
          </p:contentPart>
        </mc:Choice>
        <mc:Fallback xmlns="">
          <p:pic>
            <p:nvPicPr>
              <p:cNvPr id="7" name="Ink 6">
                <a:extLst>
                  <a:ext uri="{FF2B5EF4-FFF2-40B4-BE49-F238E27FC236}">
                    <a16:creationId xmlns:a16="http://schemas.microsoft.com/office/drawing/2014/main" id="{94472B91-A025-584E-8B67-5BEFCE87EB0B}"/>
                  </a:ext>
                </a:extLst>
              </p:cNvPr>
              <p:cNvPicPr/>
              <p:nvPr/>
            </p:nvPicPr>
            <p:blipFill>
              <a:blip r:embed="rId26"/>
              <a:stretch>
                <a:fillRect/>
              </a:stretch>
            </p:blipFill>
            <p:spPr>
              <a:xfrm>
                <a:off x="8316738" y="2845292"/>
                <a:ext cx="65772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 name="Ink 8">
                <a:extLst>
                  <a:ext uri="{FF2B5EF4-FFF2-40B4-BE49-F238E27FC236}">
                    <a16:creationId xmlns:a16="http://schemas.microsoft.com/office/drawing/2014/main" id="{BB8E9A2C-A5C5-C34A-A641-DD775C87ADA3}"/>
                  </a:ext>
                </a:extLst>
              </p14:cNvPr>
              <p14:cNvContentPartPr/>
              <p14:nvPr/>
            </p14:nvContentPartPr>
            <p14:xfrm>
              <a:off x="10467018" y="2571692"/>
              <a:ext cx="416520" cy="1076040"/>
            </p14:xfrm>
          </p:contentPart>
        </mc:Choice>
        <mc:Fallback xmlns="">
          <p:pic>
            <p:nvPicPr>
              <p:cNvPr id="9" name="Ink 8">
                <a:extLst>
                  <a:ext uri="{FF2B5EF4-FFF2-40B4-BE49-F238E27FC236}">
                    <a16:creationId xmlns:a16="http://schemas.microsoft.com/office/drawing/2014/main" id="{BB8E9A2C-A5C5-C34A-A641-DD775C87ADA3}"/>
                  </a:ext>
                </a:extLst>
              </p:cNvPr>
              <p:cNvPicPr/>
              <p:nvPr/>
            </p:nvPicPr>
            <p:blipFill>
              <a:blip r:embed="rId28"/>
              <a:stretch>
                <a:fillRect/>
              </a:stretch>
            </p:blipFill>
            <p:spPr>
              <a:xfrm>
                <a:off x="10458018" y="2562692"/>
                <a:ext cx="434160" cy="1093680"/>
              </a:xfrm>
              <a:prstGeom prst="rect">
                <a:avLst/>
              </a:prstGeom>
            </p:spPr>
          </p:pic>
        </mc:Fallback>
      </mc:AlternateContent>
    </p:spTree>
    <p:extLst>
      <p:ext uri="{BB962C8B-B14F-4D97-AF65-F5344CB8AC3E}">
        <p14:creationId xmlns:p14="http://schemas.microsoft.com/office/powerpoint/2010/main" val="742008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04BB5-978E-944A-96E4-03EC1D095F5F}"/>
              </a:ext>
            </a:extLst>
          </p:cNvPr>
          <p:cNvSpPr txBox="1"/>
          <p:nvPr/>
        </p:nvSpPr>
        <p:spPr>
          <a:xfrm>
            <a:off x="989784" y="480794"/>
            <a:ext cx="10901446" cy="1200329"/>
          </a:xfrm>
          <a:prstGeom prst="rect">
            <a:avLst/>
          </a:prstGeom>
          <a:noFill/>
        </p:spPr>
        <p:txBody>
          <a:bodyPr wrap="none" rtlCol="0">
            <a:spAutoFit/>
          </a:bodyPr>
          <a:lstStyle/>
          <a:p>
            <a:r>
              <a:rPr lang="en-US" dirty="0"/>
              <a:t>Q. Given is the ages of people registered for a webinar, calculate the 5 point summary (5 number summary) of </a:t>
            </a:r>
          </a:p>
          <a:p>
            <a:r>
              <a:rPr lang="en-US" dirty="0"/>
              <a:t>the ages of the participants?</a:t>
            </a:r>
          </a:p>
          <a:p>
            <a:endParaRPr lang="en-US" dirty="0"/>
          </a:p>
          <a:p>
            <a:r>
              <a:rPr lang="en-US" dirty="0">
                <a:solidFill>
                  <a:srgbClr val="FF0000"/>
                </a:solidFill>
              </a:rPr>
              <a:t>                                          19, 26, 25, 37, 32, 28, 22, 23, 29, 34, 39, 31</a:t>
            </a:r>
          </a:p>
        </p:txBody>
      </p:sp>
    </p:spTree>
    <p:extLst>
      <p:ext uri="{BB962C8B-B14F-4D97-AF65-F5344CB8AC3E}">
        <p14:creationId xmlns:p14="http://schemas.microsoft.com/office/powerpoint/2010/main" val="1887347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FE61E6-9E10-E847-9990-E1B172DDEA21}"/>
              </a:ext>
            </a:extLst>
          </p:cNvPr>
          <p:cNvPicPr>
            <a:picLocks noChangeAspect="1"/>
          </p:cNvPicPr>
          <p:nvPr/>
        </p:nvPicPr>
        <p:blipFill>
          <a:blip r:embed="rId2"/>
          <a:stretch>
            <a:fillRect/>
          </a:stretch>
        </p:blipFill>
        <p:spPr>
          <a:xfrm>
            <a:off x="750276" y="625882"/>
            <a:ext cx="11441723" cy="5999656"/>
          </a:xfrm>
          <a:prstGeom prst="rect">
            <a:avLst/>
          </a:prstGeom>
        </p:spPr>
      </p:pic>
    </p:spTree>
    <p:extLst>
      <p:ext uri="{BB962C8B-B14F-4D97-AF65-F5344CB8AC3E}">
        <p14:creationId xmlns:p14="http://schemas.microsoft.com/office/powerpoint/2010/main" val="2708111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030509-5BE8-F64B-8692-0477E00308C8}"/>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196472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202E59-89C6-0E41-9A0C-43FF0840B513}"/>
              </a:ext>
            </a:extLst>
          </p:cNvPr>
          <p:cNvPicPr>
            <a:picLocks noChangeAspect="1"/>
          </p:cNvPicPr>
          <p:nvPr/>
        </p:nvPicPr>
        <p:blipFill>
          <a:blip r:embed="rId2"/>
          <a:stretch>
            <a:fillRect/>
          </a:stretch>
        </p:blipFill>
        <p:spPr>
          <a:xfrm>
            <a:off x="719226" y="609600"/>
            <a:ext cx="11472774" cy="6015938"/>
          </a:xfrm>
          <a:prstGeom prst="rect">
            <a:avLst/>
          </a:prstGeom>
        </p:spPr>
      </p:pic>
    </p:spTree>
    <p:extLst>
      <p:ext uri="{BB962C8B-B14F-4D97-AF65-F5344CB8AC3E}">
        <p14:creationId xmlns:p14="http://schemas.microsoft.com/office/powerpoint/2010/main" val="1779534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6EDB-0EBF-A447-A7BB-1E6250B6C02F}"/>
              </a:ext>
            </a:extLst>
          </p:cNvPr>
          <p:cNvSpPr txBox="1"/>
          <p:nvPr/>
        </p:nvSpPr>
        <p:spPr>
          <a:xfrm>
            <a:off x="4173932" y="144001"/>
            <a:ext cx="4676473" cy="738664"/>
          </a:xfrm>
          <a:prstGeom prst="rect">
            <a:avLst/>
          </a:prstGeom>
          <a:noFill/>
        </p:spPr>
        <p:txBody>
          <a:bodyPr wrap="none" rtlCol="0">
            <a:spAutoFit/>
          </a:bodyPr>
          <a:lstStyle/>
          <a:p>
            <a:r>
              <a:rPr lang="en-GB" sz="2400" b="1" dirty="0">
                <a:solidFill>
                  <a:srgbClr val="FF0000"/>
                </a:solidFill>
              </a:rPr>
              <a:t>2. Measure of Spread / Dispersion</a:t>
            </a:r>
          </a:p>
          <a:p>
            <a:endParaRPr lang="en-US" dirty="0"/>
          </a:p>
        </p:txBody>
      </p:sp>
      <p:sp>
        <p:nvSpPr>
          <p:cNvPr id="3" name="Rectangle 2">
            <a:extLst>
              <a:ext uri="{FF2B5EF4-FFF2-40B4-BE49-F238E27FC236}">
                <a16:creationId xmlns:a16="http://schemas.microsoft.com/office/drawing/2014/main" id="{902234B5-E7D1-2148-BF8A-EB707E529681}"/>
              </a:ext>
            </a:extLst>
          </p:cNvPr>
          <p:cNvSpPr/>
          <p:nvPr/>
        </p:nvSpPr>
        <p:spPr>
          <a:xfrm>
            <a:off x="984738" y="959676"/>
            <a:ext cx="11054862" cy="1200329"/>
          </a:xfrm>
          <a:prstGeom prst="rect">
            <a:avLst/>
          </a:prstGeom>
        </p:spPr>
        <p:txBody>
          <a:bodyPr wrap="square">
            <a:spAutoFit/>
          </a:bodyPr>
          <a:lstStyle/>
          <a:p>
            <a:r>
              <a:rPr lang="en-GB" b="1" dirty="0">
                <a:solidFill>
                  <a:srgbClr val="00B050"/>
                </a:solidFill>
                <a:latin typeface="medium-content-sans-serif-font"/>
              </a:rPr>
              <a:t>1. Standard deviation</a:t>
            </a:r>
          </a:p>
          <a:p>
            <a:r>
              <a:rPr lang="en-GB" dirty="0">
                <a:latin typeface="medium-content-serif-font"/>
              </a:rPr>
              <a:t>Standard deviation is the measurement of average distance between each quantity and mean. That is, how data is spread out from mean. A low standard deviation indicates that the data points tend to be close to the mean of the data set, while a high standard deviation indicates that the data points are spread out over a wider range of values.</a:t>
            </a:r>
            <a:endParaRPr lang="en-GB" b="0" i="0" dirty="0">
              <a:effectLst/>
              <a:latin typeface="medium-content-serif-font"/>
            </a:endParaRPr>
          </a:p>
        </p:txBody>
      </p:sp>
      <p:pic>
        <p:nvPicPr>
          <p:cNvPr id="4" name="Picture 3">
            <a:extLst>
              <a:ext uri="{FF2B5EF4-FFF2-40B4-BE49-F238E27FC236}">
                <a16:creationId xmlns:a16="http://schemas.microsoft.com/office/drawing/2014/main" id="{055C7EE9-013E-644E-9A2E-C32515EFF95F}"/>
              </a:ext>
            </a:extLst>
          </p:cNvPr>
          <p:cNvPicPr>
            <a:picLocks noChangeAspect="1"/>
          </p:cNvPicPr>
          <p:nvPr/>
        </p:nvPicPr>
        <p:blipFill>
          <a:blip r:embed="rId2"/>
          <a:stretch>
            <a:fillRect/>
          </a:stretch>
        </p:blipFill>
        <p:spPr>
          <a:xfrm>
            <a:off x="4311650" y="4348924"/>
            <a:ext cx="3531088" cy="1533070"/>
          </a:xfrm>
          <a:prstGeom prst="rect">
            <a:avLst/>
          </a:prstGeom>
        </p:spPr>
      </p:pic>
      <p:pic>
        <p:nvPicPr>
          <p:cNvPr id="6" name="Picture 5">
            <a:extLst>
              <a:ext uri="{FF2B5EF4-FFF2-40B4-BE49-F238E27FC236}">
                <a16:creationId xmlns:a16="http://schemas.microsoft.com/office/drawing/2014/main" id="{68DEC64C-BB5D-0D41-8054-FAA70A6CDBC6}"/>
              </a:ext>
            </a:extLst>
          </p:cNvPr>
          <p:cNvPicPr>
            <a:picLocks noChangeAspect="1"/>
          </p:cNvPicPr>
          <p:nvPr/>
        </p:nvPicPr>
        <p:blipFill>
          <a:blip r:embed="rId3"/>
          <a:stretch>
            <a:fillRect/>
          </a:stretch>
        </p:blipFill>
        <p:spPr>
          <a:xfrm>
            <a:off x="4311650" y="2647950"/>
            <a:ext cx="3531087" cy="1545636"/>
          </a:xfrm>
          <a:prstGeom prst="rect">
            <a:avLst/>
          </a:prstGeom>
        </p:spPr>
      </p:pic>
      <p:sp>
        <p:nvSpPr>
          <p:cNvPr id="7" name="TextBox 6">
            <a:extLst>
              <a:ext uri="{FF2B5EF4-FFF2-40B4-BE49-F238E27FC236}">
                <a16:creationId xmlns:a16="http://schemas.microsoft.com/office/drawing/2014/main" id="{06D96675-5737-A94C-AEE3-DEF382E261BB}"/>
              </a:ext>
            </a:extLst>
          </p:cNvPr>
          <p:cNvSpPr txBox="1"/>
          <p:nvPr/>
        </p:nvSpPr>
        <p:spPr>
          <a:xfrm>
            <a:off x="2133600" y="3141785"/>
            <a:ext cx="1808444" cy="646331"/>
          </a:xfrm>
          <a:prstGeom prst="rect">
            <a:avLst/>
          </a:prstGeom>
          <a:noFill/>
        </p:spPr>
        <p:txBody>
          <a:bodyPr wrap="none" rtlCol="0">
            <a:spAutoFit/>
          </a:bodyPr>
          <a:lstStyle/>
          <a:p>
            <a:r>
              <a:rPr lang="en-US" b="1" dirty="0"/>
              <a:t>SD of Population</a:t>
            </a:r>
          </a:p>
          <a:p>
            <a:r>
              <a:rPr lang="en-US" dirty="0"/>
              <a:t>          </a:t>
            </a:r>
            <a:r>
              <a:rPr lang="en-US" b="1" dirty="0"/>
              <a:t> (</a:t>
            </a:r>
            <a:r>
              <a:rPr lang="en-US" b="1"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Symbol" pitchFamily="2" charset="2"/>
              </a:rPr>
              <a:t>)</a:t>
            </a:r>
            <a:endParaRPr lang="en-US" dirty="0"/>
          </a:p>
        </p:txBody>
      </p:sp>
      <p:sp>
        <p:nvSpPr>
          <p:cNvPr id="8" name="TextBox 7">
            <a:extLst>
              <a:ext uri="{FF2B5EF4-FFF2-40B4-BE49-F238E27FC236}">
                <a16:creationId xmlns:a16="http://schemas.microsoft.com/office/drawing/2014/main" id="{B9C1B342-18AB-C84A-80B7-E4C92BB735CC}"/>
              </a:ext>
            </a:extLst>
          </p:cNvPr>
          <p:cNvSpPr txBox="1"/>
          <p:nvPr/>
        </p:nvSpPr>
        <p:spPr>
          <a:xfrm>
            <a:off x="2133600" y="4730508"/>
            <a:ext cx="1652954" cy="646331"/>
          </a:xfrm>
          <a:prstGeom prst="rect">
            <a:avLst/>
          </a:prstGeom>
          <a:noFill/>
        </p:spPr>
        <p:txBody>
          <a:bodyPr wrap="square" rtlCol="0">
            <a:spAutoFit/>
          </a:bodyPr>
          <a:lstStyle/>
          <a:p>
            <a:r>
              <a:rPr lang="en-US" b="1" dirty="0"/>
              <a:t>SD of Sample</a:t>
            </a:r>
          </a:p>
          <a:p>
            <a:r>
              <a:rPr lang="en-US" b="1" dirty="0"/>
              <a:t>           (s)</a:t>
            </a:r>
          </a:p>
        </p:txBody>
      </p:sp>
      <p:sp>
        <p:nvSpPr>
          <p:cNvPr id="5" name="TextBox 4">
            <a:extLst>
              <a:ext uri="{FF2B5EF4-FFF2-40B4-BE49-F238E27FC236}">
                <a16:creationId xmlns:a16="http://schemas.microsoft.com/office/drawing/2014/main" id="{D1A7B02B-8F12-EB43-9809-2D7047903E0F}"/>
              </a:ext>
            </a:extLst>
          </p:cNvPr>
          <p:cNvSpPr txBox="1"/>
          <p:nvPr/>
        </p:nvSpPr>
        <p:spPr>
          <a:xfrm>
            <a:off x="6693876" y="3429000"/>
            <a:ext cx="237566" cy="369332"/>
          </a:xfrm>
          <a:prstGeom prst="rect">
            <a:avLst/>
          </a:prstGeom>
          <a:noFill/>
        </p:spPr>
        <p:txBody>
          <a:bodyPr wrap="none" rtlCol="0">
            <a:spAutoFit/>
          </a:bodyPr>
          <a:lstStyle/>
          <a:p>
            <a:r>
              <a:rPr lang="en-US" dirty="0"/>
              <a:t>i</a:t>
            </a:r>
          </a:p>
        </p:txBody>
      </p:sp>
      <p:sp>
        <p:nvSpPr>
          <p:cNvPr id="9" name="TextBox 8">
            <a:extLst>
              <a:ext uri="{FF2B5EF4-FFF2-40B4-BE49-F238E27FC236}">
                <a16:creationId xmlns:a16="http://schemas.microsoft.com/office/drawing/2014/main" id="{11B19C31-B2D4-E045-94A3-AF391F1A10A6}"/>
              </a:ext>
            </a:extLst>
          </p:cNvPr>
          <p:cNvSpPr txBox="1"/>
          <p:nvPr/>
        </p:nvSpPr>
        <p:spPr>
          <a:xfrm>
            <a:off x="6812659" y="5082649"/>
            <a:ext cx="237566" cy="369332"/>
          </a:xfrm>
          <a:prstGeom prst="rect">
            <a:avLst/>
          </a:prstGeom>
          <a:noFill/>
        </p:spPr>
        <p:txBody>
          <a:bodyPr wrap="none" rtlCol="0">
            <a:spAutoFit/>
          </a:bodyPr>
          <a:lstStyle/>
          <a:p>
            <a:r>
              <a:rPr lang="en-US" dirty="0"/>
              <a:t>i</a:t>
            </a:r>
          </a:p>
        </p:txBody>
      </p:sp>
      <p:sp>
        <p:nvSpPr>
          <p:cNvPr id="10" name="TextBox 9">
            <a:extLst>
              <a:ext uri="{FF2B5EF4-FFF2-40B4-BE49-F238E27FC236}">
                <a16:creationId xmlns:a16="http://schemas.microsoft.com/office/drawing/2014/main" id="{4842F5EE-71BB-1D44-9B7C-79CB448A472F}"/>
              </a:ext>
            </a:extLst>
          </p:cNvPr>
          <p:cNvSpPr txBox="1"/>
          <p:nvPr/>
        </p:nvSpPr>
        <p:spPr>
          <a:xfrm>
            <a:off x="7967883" y="2647950"/>
            <a:ext cx="2756652" cy="2862322"/>
          </a:xfrm>
          <a:prstGeom prst="rect">
            <a:avLst/>
          </a:prstGeom>
          <a:noFill/>
        </p:spPr>
        <p:txBody>
          <a:bodyPr wrap="none" rtlCol="0">
            <a:spAutoFit/>
          </a:bodyPr>
          <a:lstStyle/>
          <a:p>
            <a:r>
              <a:rPr lang="en-GB" b="1" i="1" dirty="0">
                <a:solidFill>
                  <a:srgbClr val="0070C0"/>
                </a:solidFill>
              </a:rPr>
              <a:t>In Python : </a:t>
            </a:r>
          </a:p>
          <a:p>
            <a:r>
              <a:rPr lang="en-GB" b="1" i="1" dirty="0">
                <a:solidFill>
                  <a:srgbClr val="0070C0"/>
                </a:solidFill>
              </a:rPr>
              <a:t>Population STD = </a:t>
            </a:r>
            <a:r>
              <a:rPr lang="en-GB" b="1" i="1" dirty="0" err="1">
                <a:solidFill>
                  <a:srgbClr val="0070C0"/>
                </a:solidFill>
              </a:rPr>
              <a:t>pstdev</a:t>
            </a:r>
            <a:r>
              <a:rPr lang="en-GB" b="1" i="1" dirty="0">
                <a:solidFill>
                  <a:srgbClr val="0070C0"/>
                </a:solidFill>
              </a:rPr>
              <a:t>() </a:t>
            </a: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r>
              <a:rPr lang="en-GB" b="1" i="1" dirty="0">
                <a:solidFill>
                  <a:srgbClr val="0070C0"/>
                </a:solidFill>
              </a:rPr>
              <a:t> Sample STD = </a:t>
            </a:r>
            <a:r>
              <a:rPr lang="en-GB" b="1" i="1" dirty="0" err="1">
                <a:solidFill>
                  <a:srgbClr val="0070C0"/>
                </a:solidFill>
              </a:rPr>
              <a:t>stdev</a:t>
            </a:r>
            <a:r>
              <a:rPr lang="en-GB" b="1" i="1" dirty="0">
                <a:solidFill>
                  <a:srgbClr val="0070C0"/>
                </a:solidFill>
              </a:rPr>
              <a:t>()</a:t>
            </a:r>
          </a:p>
          <a:p>
            <a:endParaRPr lang="en-US" dirty="0"/>
          </a:p>
        </p:txBody>
      </p:sp>
    </p:spTree>
    <p:extLst>
      <p:ext uri="{BB962C8B-B14F-4D97-AF65-F5344CB8AC3E}">
        <p14:creationId xmlns:p14="http://schemas.microsoft.com/office/powerpoint/2010/main" val="4035787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6EDB-0EBF-A447-A7BB-1E6250B6C02F}"/>
              </a:ext>
            </a:extLst>
          </p:cNvPr>
          <p:cNvSpPr txBox="1"/>
          <p:nvPr/>
        </p:nvSpPr>
        <p:spPr>
          <a:xfrm>
            <a:off x="4860242" y="34180"/>
            <a:ext cx="3303853" cy="646331"/>
          </a:xfrm>
          <a:prstGeom prst="rect">
            <a:avLst/>
          </a:prstGeom>
          <a:noFill/>
        </p:spPr>
        <p:txBody>
          <a:bodyPr wrap="none" rtlCol="0">
            <a:spAutoFit/>
          </a:bodyPr>
          <a:lstStyle/>
          <a:p>
            <a:r>
              <a:rPr lang="en-GB" b="1" dirty="0">
                <a:solidFill>
                  <a:srgbClr val="FF0000"/>
                </a:solidFill>
              </a:rPr>
              <a:t>Measure of Spread / Dispersion</a:t>
            </a:r>
          </a:p>
          <a:p>
            <a:endParaRPr lang="en-US" dirty="0"/>
          </a:p>
        </p:txBody>
      </p:sp>
      <p:sp>
        <p:nvSpPr>
          <p:cNvPr id="3" name="Rectangle 2">
            <a:extLst>
              <a:ext uri="{FF2B5EF4-FFF2-40B4-BE49-F238E27FC236}">
                <a16:creationId xmlns:a16="http://schemas.microsoft.com/office/drawing/2014/main" id="{902234B5-E7D1-2148-BF8A-EB707E529681}"/>
              </a:ext>
            </a:extLst>
          </p:cNvPr>
          <p:cNvSpPr/>
          <p:nvPr/>
        </p:nvSpPr>
        <p:spPr>
          <a:xfrm>
            <a:off x="984738" y="822177"/>
            <a:ext cx="11054862" cy="6186309"/>
          </a:xfrm>
          <a:prstGeom prst="rect">
            <a:avLst/>
          </a:prstGeom>
        </p:spPr>
        <p:txBody>
          <a:bodyPr wrap="square">
            <a:spAutoFit/>
          </a:bodyPr>
          <a:lstStyle/>
          <a:p>
            <a:r>
              <a:rPr lang="en-GB" sz="2000" b="1" dirty="0">
                <a:solidFill>
                  <a:schemeClr val="accent6">
                    <a:lumMod val="75000"/>
                  </a:schemeClr>
                </a:solidFill>
                <a:latin typeface="medium-content-sans-serif-font"/>
              </a:rPr>
              <a:t>2. Variance</a:t>
            </a:r>
          </a:p>
          <a:p>
            <a:endParaRPr lang="en-GB" b="1" dirty="0">
              <a:latin typeface="medium-content-sans-serif-font"/>
            </a:endParaRPr>
          </a:p>
          <a:p>
            <a:r>
              <a:rPr lang="en-GB" sz="1600" dirty="0"/>
              <a:t>Variance is a square of average distance between each quantity and mean. That is, it is square of standard deviation.</a:t>
            </a:r>
          </a:p>
          <a:p>
            <a:endParaRPr lang="en-GB" dirty="0"/>
          </a:p>
          <a:p>
            <a:endParaRPr lang="en-GB" dirty="0"/>
          </a:p>
          <a:p>
            <a:endParaRPr lang="en-GB" b="1" dirty="0">
              <a:latin typeface="medium-content-sans-serif-font"/>
            </a:endParaRPr>
          </a:p>
          <a:p>
            <a:endParaRPr lang="en-GB" sz="2000" b="1" dirty="0">
              <a:solidFill>
                <a:schemeClr val="tx2">
                  <a:lumMod val="75000"/>
                  <a:lumOff val="25000"/>
                </a:schemeClr>
              </a:solidFill>
            </a:endParaRPr>
          </a:p>
          <a:p>
            <a:endParaRPr lang="en-GB" sz="2000" b="1" dirty="0">
              <a:solidFill>
                <a:schemeClr val="tx2">
                  <a:lumMod val="75000"/>
                  <a:lumOff val="25000"/>
                </a:schemeClr>
              </a:solidFill>
            </a:endParaRPr>
          </a:p>
          <a:p>
            <a:endParaRPr lang="en-GB" sz="1600" i="1" dirty="0"/>
          </a:p>
          <a:p>
            <a:r>
              <a:rPr lang="en-GB" sz="1600" b="1" i="1" dirty="0">
                <a:solidFill>
                  <a:srgbClr val="0070C0"/>
                </a:solidFill>
              </a:rPr>
              <a:t>In Python : Population Var = </a:t>
            </a:r>
            <a:r>
              <a:rPr lang="en-GB" sz="1600" b="1" i="1" dirty="0" err="1">
                <a:solidFill>
                  <a:srgbClr val="0070C0"/>
                </a:solidFill>
              </a:rPr>
              <a:t>pvariance</a:t>
            </a:r>
            <a:r>
              <a:rPr lang="en-GB" sz="1600" b="1" i="1" dirty="0">
                <a:solidFill>
                  <a:srgbClr val="0070C0"/>
                </a:solidFill>
              </a:rPr>
              <a:t>()                                               Sample Variance = variance()</a:t>
            </a:r>
          </a:p>
          <a:p>
            <a:endParaRPr lang="en-GB" sz="2000" b="1" dirty="0">
              <a:solidFill>
                <a:srgbClr val="0070C0"/>
              </a:solidFill>
            </a:endParaRPr>
          </a:p>
          <a:p>
            <a:r>
              <a:rPr lang="en-GB" sz="2000" b="1" dirty="0">
                <a:solidFill>
                  <a:schemeClr val="tx2">
                    <a:lumMod val="75000"/>
                    <a:lumOff val="25000"/>
                  </a:schemeClr>
                </a:solidFill>
              </a:rPr>
              <a:t>3. Range</a:t>
            </a:r>
          </a:p>
          <a:p>
            <a:r>
              <a:rPr lang="en-GB" sz="1600" dirty="0"/>
              <a:t>Range is one of the simplest techniques of descriptive statistics. It is the difference between lowest and highest value.</a:t>
            </a:r>
          </a:p>
          <a:p>
            <a:endParaRPr lang="en-GB" dirty="0"/>
          </a:p>
          <a:p>
            <a:pPr algn="ctr"/>
            <a:r>
              <a:rPr lang="en-GB" b="1" dirty="0"/>
              <a:t>Range = Maximum - Minimum</a:t>
            </a:r>
          </a:p>
          <a:p>
            <a:endParaRPr lang="en-GB" dirty="0"/>
          </a:p>
          <a:p>
            <a:r>
              <a:rPr lang="en-GB" sz="2000" b="1" dirty="0">
                <a:solidFill>
                  <a:srgbClr val="00B0F0"/>
                </a:solidFill>
              </a:rPr>
              <a:t>4. IQR (Interquartile Range)</a:t>
            </a:r>
          </a:p>
          <a:p>
            <a:endParaRPr lang="en-GB" b="1" dirty="0">
              <a:latin typeface="medium-content-sans-serif-font"/>
            </a:endParaRPr>
          </a:p>
          <a:p>
            <a:r>
              <a:rPr lang="en-GB" sz="1600" dirty="0"/>
              <a:t>In statistics and probability, quartiles are values that divide your data into quarters provided data is sorted in an </a:t>
            </a:r>
            <a:r>
              <a:rPr lang="en-GB" sz="1600" b="1" dirty="0"/>
              <a:t>ascending order.</a:t>
            </a:r>
          </a:p>
          <a:p>
            <a:pPr algn="ctr"/>
            <a:r>
              <a:rPr lang="en-GB" b="1" dirty="0">
                <a:latin typeface="medium-content-sans-serif-font"/>
              </a:rPr>
              <a:t>IQR = Q3 – Q1</a:t>
            </a:r>
          </a:p>
          <a:p>
            <a:endParaRPr lang="en-GB" b="1" dirty="0">
              <a:latin typeface="medium-content-sans-serif-font"/>
            </a:endParaRPr>
          </a:p>
        </p:txBody>
      </p:sp>
      <p:sp>
        <p:nvSpPr>
          <p:cNvPr id="4" name="Rectangle 3">
            <a:extLst>
              <a:ext uri="{FF2B5EF4-FFF2-40B4-BE49-F238E27FC236}">
                <a16:creationId xmlns:a16="http://schemas.microsoft.com/office/drawing/2014/main" id="{BAF86354-95F3-6E46-9E99-30B446DB0D3B}"/>
              </a:ext>
            </a:extLst>
          </p:cNvPr>
          <p:cNvSpPr/>
          <p:nvPr/>
        </p:nvSpPr>
        <p:spPr>
          <a:xfrm>
            <a:off x="4866744" y="4580103"/>
            <a:ext cx="3303853" cy="720179"/>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CDD67A4A-9EEF-5540-B693-7D46122800BC}"/>
              </a:ext>
            </a:extLst>
          </p:cNvPr>
          <p:cNvSpPr/>
          <p:nvPr/>
        </p:nvSpPr>
        <p:spPr>
          <a:xfrm>
            <a:off x="5612416" y="6207749"/>
            <a:ext cx="1812507" cy="502650"/>
          </a:xfrm>
          <a:prstGeom prst="rect">
            <a:avLst/>
          </a:prstGeom>
          <a:noFill/>
          <a:ln>
            <a:solidFill>
              <a:srgbClr val="00B05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68244ED8-9274-1D49-899F-E4CEA588EC00}"/>
              </a:ext>
            </a:extLst>
          </p:cNvPr>
          <p:cNvPicPr>
            <a:picLocks noChangeAspect="1"/>
          </p:cNvPicPr>
          <p:nvPr/>
        </p:nvPicPr>
        <p:blipFill>
          <a:blip r:embed="rId2"/>
          <a:stretch>
            <a:fillRect/>
          </a:stretch>
        </p:blipFill>
        <p:spPr>
          <a:xfrm>
            <a:off x="2971800" y="1912686"/>
            <a:ext cx="3124200" cy="1257300"/>
          </a:xfrm>
          <a:prstGeom prst="rect">
            <a:avLst/>
          </a:prstGeom>
        </p:spPr>
      </p:pic>
      <p:pic>
        <p:nvPicPr>
          <p:cNvPr id="8" name="Picture 7">
            <a:extLst>
              <a:ext uri="{FF2B5EF4-FFF2-40B4-BE49-F238E27FC236}">
                <a16:creationId xmlns:a16="http://schemas.microsoft.com/office/drawing/2014/main" id="{CAFB42E8-FC66-6044-9849-40D696A23362}"/>
              </a:ext>
            </a:extLst>
          </p:cNvPr>
          <p:cNvPicPr>
            <a:picLocks noChangeAspect="1"/>
          </p:cNvPicPr>
          <p:nvPr/>
        </p:nvPicPr>
        <p:blipFill>
          <a:blip r:embed="rId3"/>
          <a:stretch>
            <a:fillRect/>
          </a:stretch>
        </p:blipFill>
        <p:spPr>
          <a:xfrm>
            <a:off x="8325654" y="1893850"/>
            <a:ext cx="3365500" cy="1206500"/>
          </a:xfrm>
          <a:prstGeom prst="rect">
            <a:avLst/>
          </a:prstGeom>
        </p:spPr>
      </p:pic>
      <p:sp>
        <p:nvSpPr>
          <p:cNvPr id="9" name="TextBox 8">
            <a:extLst>
              <a:ext uri="{FF2B5EF4-FFF2-40B4-BE49-F238E27FC236}">
                <a16:creationId xmlns:a16="http://schemas.microsoft.com/office/drawing/2014/main" id="{49F6B43A-B7E4-5A4A-AD90-89D8AF26100B}"/>
              </a:ext>
            </a:extLst>
          </p:cNvPr>
          <p:cNvSpPr txBox="1"/>
          <p:nvPr/>
        </p:nvSpPr>
        <p:spPr>
          <a:xfrm>
            <a:off x="4997238" y="2541336"/>
            <a:ext cx="237566" cy="369332"/>
          </a:xfrm>
          <a:prstGeom prst="rect">
            <a:avLst/>
          </a:prstGeom>
          <a:noFill/>
        </p:spPr>
        <p:txBody>
          <a:bodyPr wrap="none" rtlCol="0">
            <a:spAutoFit/>
          </a:bodyPr>
          <a:lstStyle/>
          <a:p>
            <a:r>
              <a:rPr lang="en-US" dirty="0"/>
              <a:t>i</a:t>
            </a:r>
          </a:p>
        </p:txBody>
      </p:sp>
      <p:sp>
        <p:nvSpPr>
          <p:cNvPr id="10" name="TextBox 9">
            <a:extLst>
              <a:ext uri="{FF2B5EF4-FFF2-40B4-BE49-F238E27FC236}">
                <a16:creationId xmlns:a16="http://schemas.microsoft.com/office/drawing/2014/main" id="{D81BE6E4-09D2-4547-9D4C-D53E3E4EF336}"/>
              </a:ext>
            </a:extLst>
          </p:cNvPr>
          <p:cNvSpPr txBox="1"/>
          <p:nvPr/>
        </p:nvSpPr>
        <p:spPr>
          <a:xfrm>
            <a:off x="10687047" y="2497100"/>
            <a:ext cx="237566" cy="369332"/>
          </a:xfrm>
          <a:prstGeom prst="rect">
            <a:avLst/>
          </a:prstGeom>
          <a:noFill/>
        </p:spPr>
        <p:txBody>
          <a:bodyPr wrap="none" rtlCol="0">
            <a:spAutoFit/>
          </a:bodyPr>
          <a:lstStyle/>
          <a:p>
            <a:r>
              <a:rPr lang="en-US" dirty="0"/>
              <a:t>i</a:t>
            </a:r>
          </a:p>
        </p:txBody>
      </p:sp>
      <p:sp>
        <p:nvSpPr>
          <p:cNvPr id="11" name="TextBox 4">
            <a:extLst>
              <a:ext uri="{FF2B5EF4-FFF2-40B4-BE49-F238E27FC236}">
                <a16:creationId xmlns:a16="http://schemas.microsoft.com/office/drawing/2014/main" id="{D1A7B02B-8F12-EB43-9809-2D7047903E0F}"/>
              </a:ext>
            </a:extLst>
          </p:cNvPr>
          <p:cNvSpPr txBox="1"/>
          <p:nvPr/>
        </p:nvSpPr>
        <p:spPr>
          <a:xfrm>
            <a:off x="1027657" y="2250744"/>
            <a:ext cx="1944143" cy="865505"/>
          </a:xfrm>
          <a:prstGeom prst="rect">
            <a:avLst/>
          </a:prstGeom>
          <a:noFill/>
        </p:spPr>
        <p:txBody>
          <a:bodyPr wrap="square" rtlCol="0">
            <a:noAutofit/>
          </a:bodyPr>
          <a:lstStyle/>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Population Variance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Symbol" pitchFamily="2" charset="2"/>
              </a:rPr>
              <a:t></a:t>
            </a:r>
            <a:r>
              <a:rPr lang="en-US" sz="1600" b="1" kern="1200" baseline="30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2" name="TextBox 4">
            <a:extLst>
              <a:ext uri="{FF2B5EF4-FFF2-40B4-BE49-F238E27FC236}">
                <a16:creationId xmlns:a16="http://schemas.microsoft.com/office/drawing/2014/main" id="{D1A7B02B-8F12-EB43-9809-2D7047903E0F}"/>
              </a:ext>
            </a:extLst>
          </p:cNvPr>
          <p:cNvSpPr txBox="1"/>
          <p:nvPr/>
        </p:nvSpPr>
        <p:spPr>
          <a:xfrm>
            <a:off x="6708876" y="2234844"/>
            <a:ext cx="1986083" cy="865505"/>
          </a:xfrm>
          <a:prstGeom prst="rect">
            <a:avLst/>
          </a:prstGeom>
          <a:noFill/>
        </p:spPr>
        <p:txBody>
          <a:bodyPr wrap="square" rtlCol="0">
            <a:noAutofit/>
          </a:bodyPr>
          <a:lstStyle/>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Sample Variance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Symbol" pitchFamily="2" charset="2"/>
              </a:rPr>
              <a:t>S</a:t>
            </a:r>
            <a:r>
              <a:rPr lang="en-US" sz="1600" b="1" kern="1200" baseline="30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492368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6EDB-0EBF-A447-A7BB-1E6250B6C02F}"/>
              </a:ext>
            </a:extLst>
          </p:cNvPr>
          <p:cNvSpPr txBox="1"/>
          <p:nvPr/>
        </p:nvSpPr>
        <p:spPr>
          <a:xfrm>
            <a:off x="4386365" y="175846"/>
            <a:ext cx="3419269" cy="646331"/>
          </a:xfrm>
          <a:prstGeom prst="rect">
            <a:avLst/>
          </a:prstGeom>
          <a:noFill/>
        </p:spPr>
        <p:txBody>
          <a:bodyPr wrap="none" rtlCol="0">
            <a:spAutoFit/>
          </a:bodyPr>
          <a:lstStyle/>
          <a:p>
            <a:r>
              <a:rPr lang="en-GB" b="1" dirty="0">
                <a:solidFill>
                  <a:srgbClr val="FF0000"/>
                </a:solidFill>
              </a:rPr>
              <a:t>Measure of Spread / Dispersion</a:t>
            </a:r>
          </a:p>
          <a:p>
            <a:endParaRPr lang="en-US" dirty="0"/>
          </a:p>
        </p:txBody>
      </p:sp>
      <p:sp>
        <p:nvSpPr>
          <p:cNvPr id="3" name="Rectangle 2">
            <a:extLst>
              <a:ext uri="{FF2B5EF4-FFF2-40B4-BE49-F238E27FC236}">
                <a16:creationId xmlns:a16="http://schemas.microsoft.com/office/drawing/2014/main" id="{902234B5-E7D1-2148-BF8A-EB707E529681}"/>
              </a:ext>
            </a:extLst>
          </p:cNvPr>
          <p:cNvSpPr/>
          <p:nvPr/>
        </p:nvSpPr>
        <p:spPr>
          <a:xfrm>
            <a:off x="984738" y="822177"/>
            <a:ext cx="11054862" cy="4524315"/>
          </a:xfrm>
          <a:prstGeom prst="rect">
            <a:avLst/>
          </a:prstGeom>
        </p:spPr>
        <p:txBody>
          <a:bodyPr wrap="square">
            <a:spAutoFit/>
          </a:bodyPr>
          <a:lstStyle/>
          <a:p>
            <a:endParaRPr lang="en-GB" dirty="0"/>
          </a:p>
          <a:p>
            <a:r>
              <a:rPr lang="en-GB" b="1" dirty="0"/>
              <a:t>Steps to find out the IQR</a:t>
            </a:r>
          </a:p>
          <a:p>
            <a:endParaRPr lang="en-GB" b="1" dirty="0">
              <a:latin typeface="medium-content-sans-serif-font"/>
            </a:endParaRPr>
          </a:p>
          <a:p>
            <a:pPr marL="342900" indent="-342900">
              <a:buFont typeface="+mj-lt"/>
              <a:buAutoNum type="arabicPeriod"/>
            </a:pPr>
            <a:r>
              <a:rPr lang="en-GB" dirty="0"/>
              <a:t>Order the data from least to greatest</a:t>
            </a:r>
          </a:p>
          <a:p>
            <a:pPr marL="342900" indent="-342900">
              <a:buFont typeface="+mj-lt"/>
              <a:buAutoNum type="arabicPeriod"/>
            </a:pPr>
            <a:r>
              <a:rPr lang="en-GB" dirty="0"/>
              <a:t>Find the median</a:t>
            </a:r>
          </a:p>
          <a:p>
            <a:pPr marL="342900" indent="-342900">
              <a:buFont typeface="+mj-lt"/>
              <a:buAutoNum type="arabicPeriod"/>
            </a:pPr>
            <a:r>
              <a:rPr lang="en-GB" dirty="0"/>
              <a:t>The left side of median is lower half and right side of the data is upper half.</a:t>
            </a:r>
          </a:p>
          <a:p>
            <a:pPr marL="342900" indent="-342900">
              <a:buFont typeface="+mj-lt"/>
              <a:buAutoNum type="arabicPeriod"/>
            </a:pPr>
            <a:r>
              <a:rPr lang="en-GB" dirty="0"/>
              <a:t>Calculate the median of both the lower and upper half of the data (Called Q1 and Q3 respectively)</a:t>
            </a:r>
          </a:p>
          <a:p>
            <a:pPr marL="342900" indent="-342900">
              <a:buFont typeface="+mj-lt"/>
              <a:buAutoNum type="arabicPeriod"/>
            </a:pPr>
            <a:r>
              <a:rPr lang="en-GB" dirty="0"/>
              <a:t>The IQR is the difference between the upper and lower medians</a:t>
            </a:r>
          </a:p>
          <a:p>
            <a:endParaRPr lang="en-GB" b="1" dirty="0">
              <a:latin typeface="medium-content-sans-serif-font"/>
            </a:endParaRPr>
          </a:p>
          <a:p>
            <a:r>
              <a:rPr lang="en-GB" b="1" dirty="0">
                <a:latin typeface="medium-content-sans-serif-font"/>
              </a:rPr>
              <a:t>(Note: When we write down Minimum, Maximum, Q1, Q2 (Median) and Q3, this is called 5-point summary or 5 number summary)</a:t>
            </a:r>
          </a:p>
          <a:p>
            <a:endParaRPr lang="en-GB" b="1" dirty="0">
              <a:latin typeface="medium-content-sans-serif-font"/>
            </a:endParaRPr>
          </a:p>
          <a:p>
            <a:endParaRPr lang="en-GB" b="1" dirty="0">
              <a:latin typeface="medium-content-sans-serif-font"/>
            </a:endParaRPr>
          </a:p>
          <a:p>
            <a:r>
              <a:rPr lang="en-GB" b="1" dirty="0">
                <a:latin typeface="medium-content-sans-serif-font"/>
              </a:rPr>
              <a:t>Let’s solve some questions to find IQR.</a:t>
            </a:r>
          </a:p>
          <a:p>
            <a:endParaRPr lang="en-GB" b="1" dirty="0">
              <a:latin typeface="medium-content-sans-serif-font"/>
            </a:endParaRPr>
          </a:p>
          <a:p>
            <a:endParaRPr lang="en-GB" b="1" dirty="0">
              <a:latin typeface="medium-content-sans-serif-font"/>
            </a:endParaRPr>
          </a:p>
        </p:txBody>
      </p:sp>
    </p:spTree>
    <p:extLst>
      <p:ext uri="{BB962C8B-B14F-4D97-AF65-F5344CB8AC3E}">
        <p14:creationId xmlns:p14="http://schemas.microsoft.com/office/powerpoint/2010/main" val="1741917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9F9177-63BD-C648-9529-DC17BE3DACBC}"/>
              </a:ext>
            </a:extLst>
          </p:cNvPr>
          <p:cNvSpPr txBox="1"/>
          <p:nvPr/>
        </p:nvSpPr>
        <p:spPr>
          <a:xfrm>
            <a:off x="1137138" y="316523"/>
            <a:ext cx="10668000" cy="4739759"/>
          </a:xfrm>
          <a:prstGeom prst="rect">
            <a:avLst/>
          </a:prstGeom>
          <a:noFill/>
        </p:spPr>
        <p:txBody>
          <a:bodyPr wrap="square" rtlCol="0">
            <a:spAutoFit/>
          </a:bodyPr>
          <a:lstStyle/>
          <a:p>
            <a:r>
              <a:rPr lang="en-US" sz="3200" b="1" dirty="0">
                <a:solidFill>
                  <a:srgbClr val="FF0000"/>
                </a:solidFill>
              </a:rPr>
              <a:t>Transforming Data</a:t>
            </a:r>
          </a:p>
          <a:p>
            <a:endParaRPr lang="en-US" dirty="0"/>
          </a:p>
          <a:p>
            <a:r>
              <a:rPr lang="en-US" dirty="0"/>
              <a:t>Look at below Question.</a:t>
            </a:r>
          </a:p>
          <a:p>
            <a:endParaRPr lang="en-US" dirty="0"/>
          </a:p>
          <a:p>
            <a:endParaRPr lang="en-US" dirty="0"/>
          </a:p>
          <a:p>
            <a:pPr marL="342900" indent="-342900">
              <a:buAutoNum type="arabicPeriod"/>
            </a:pPr>
            <a:r>
              <a:rPr lang="en-US" dirty="0"/>
              <a:t>Below are the weights of 5 persons. Calculate Mean, Standard Deviation :</a:t>
            </a:r>
          </a:p>
          <a:p>
            <a:r>
              <a:rPr lang="en-US" dirty="0"/>
              <a:t>       </a:t>
            </a:r>
          </a:p>
          <a:p>
            <a:r>
              <a:rPr lang="en-US" dirty="0"/>
              <a:t>                                                        105, 156, 145, 172, 100</a:t>
            </a:r>
          </a:p>
          <a:p>
            <a:endParaRPr lang="en-US" dirty="0"/>
          </a:p>
          <a:p>
            <a:r>
              <a:rPr lang="en-US" dirty="0"/>
              <a:t>2. Suppose each one of them gained extra 5 Kg. weight during winters. Can you calculate the new Mean and Standard deviation?</a:t>
            </a:r>
          </a:p>
          <a:p>
            <a:endParaRPr lang="en-US" dirty="0"/>
          </a:p>
          <a:p>
            <a:endParaRPr lang="en-US" dirty="0"/>
          </a:p>
          <a:p>
            <a:endParaRPr lang="en-US" dirty="0"/>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2084038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2A05F9-EBEE-2A47-93E3-583B7830BD32}"/>
              </a:ext>
            </a:extLst>
          </p:cNvPr>
          <p:cNvSpPr txBox="1"/>
          <p:nvPr/>
        </p:nvSpPr>
        <p:spPr>
          <a:xfrm>
            <a:off x="1125415" y="398585"/>
            <a:ext cx="11070659" cy="3139321"/>
          </a:xfrm>
          <a:prstGeom prst="rect">
            <a:avLst/>
          </a:prstGeom>
          <a:noFill/>
        </p:spPr>
        <p:txBody>
          <a:bodyPr wrap="none" rtlCol="0">
            <a:spAutoFit/>
          </a:bodyPr>
          <a:lstStyle/>
          <a:p>
            <a:r>
              <a:rPr lang="en-US" sz="3200" b="1" dirty="0">
                <a:solidFill>
                  <a:srgbClr val="FF0000"/>
                </a:solidFill>
              </a:rPr>
              <a:t>Transforming Data</a:t>
            </a:r>
            <a:endParaRPr lang="en-US" sz="3200" dirty="0"/>
          </a:p>
          <a:p>
            <a:endParaRPr lang="en-US" dirty="0"/>
          </a:p>
          <a:p>
            <a:r>
              <a:rPr lang="en-US" dirty="0"/>
              <a:t>Example 2:</a:t>
            </a:r>
          </a:p>
          <a:p>
            <a:endParaRPr lang="en-US" dirty="0"/>
          </a:p>
          <a:p>
            <a:pPr marL="342900" indent="-342900">
              <a:buAutoNum type="arabicPeriod"/>
            </a:pPr>
            <a:r>
              <a:rPr lang="en-US" dirty="0"/>
              <a:t>Considering the same set of people from previous example, Suppose that these persons are advised to drink</a:t>
            </a:r>
          </a:p>
          <a:p>
            <a:r>
              <a:rPr lang="en-US" dirty="0"/>
              <a:t>      2.5 ml of water for every Kg they weigh plus 750 ml of water everyday.</a:t>
            </a:r>
          </a:p>
          <a:p>
            <a:endParaRPr lang="en-US" dirty="0"/>
          </a:p>
          <a:p>
            <a:r>
              <a:rPr lang="en-US" dirty="0"/>
              <a:t>                                                         105, 156, 145, 172, 100</a:t>
            </a:r>
          </a:p>
          <a:p>
            <a:endParaRPr lang="en-US" dirty="0"/>
          </a:p>
          <a:p>
            <a:r>
              <a:rPr lang="en-US" dirty="0"/>
              <a:t>     What is the mean and STD for the amount of water consumed everyday? </a:t>
            </a:r>
          </a:p>
        </p:txBody>
      </p:sp>
    </p:spTree>
    <p:extLst>
      <p:ext uri="{BB962C8B-B14F-4D97-AF65-F5344CB8AC3E}">
        <p14:creationId xmlns:p14="http://schemas.microsoft.com/office/powerpoint/2010/main" val="726029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7C78FE-1FF3-674B-BCFD-3F2FB5F03E03}"/>
              </a:ext>
            </a:extLst>
          </p:cNvPr>
          <p:cNvSpPr/>
          <p:nvPr/>
        </p:nvSpPr>
        <p:spPr>
          <a:xfrm>
            <a:off x="914400" y="156117"/>
            <a:ext cx="11084312" cy="6555641"/>
          </a:xfrm>
          <a:prstGeom prst="rect">
            <a:avLst/>
          </a:prstGeom>
        </p:spPr>
        <p:txBody>
          <a:bodyPr wrap="square">
            <a:spAutoFit/>
          </a:bodyPr>
          <a:lstStyle/>
          <a:p>
            <a:r>
              <a:rPr lang="en-GB" sz="2800" b="1" u="sng" dirty="0"/>
              <a:t>Developing Statistical Thinking</a:t>
            </a:r>
          </a:p>
          <a:p>
            <a:endParaRPr lang="en-GB" dirty="0"/>
          </a:p>
          <a:p>
            <a:endParaRPr lang="en-GB" dirty="0"/>
          </a:p>
          <a:p>
            <a:r>
              <a:rPr lang="en-GB" dirty="0"/>
              <a:t>Statistics include numerical facts and figures. For instance: </a:t>
            </a:r>
          </a:p>
          <a:p>
            <a:endParaRPr lang="en-GB" dirty="0"/>
          </a:p>
          <a:p>
            <a:r>
              <a:rPr lang="en-GB" dirty="0"/>
              <a:t>• The largest earthquake measured 9.2 on the Richter scale. </a:t>
            </a:r>
          </a:p>
          <a:p>
            <a:r>
              <a:rPr lang="en-GB" dirty="0"/>
              <a:t>• Men are at least 10 times more likely than women to commit murder. </a:t>
            </a:r>
          </a:p>
          <a:p>
            <a:r>
              <a:rPr lang="en-GB" dirty="0"/>
              <a:t>• One in every 8 Americans is </a:t>
            </a:r>
            <a:r>
              <a:rPr lang="en-GB" b="1" dirty="0"/>
              <a:t>COVID</a:t>
            </a:r>
            <a:r>
              <a:rPr lang="en-GB" dirty="0"/>
              <a:t> </a:t>
            </a:r>
            <a:r>
              <a:rPr lang="en-GB" b="1" dirty="0"/>
              <a:t>positive</a:t>
            </a:r>
            <a:r>
              <a:rPr lang="en-GB" dirty="0"/>
              <a:t>. </a:t>
            </a:r>
            <a:endParaRPr lang="en-US" dirty="0"/>
          </a:p>
          <a:p>
            <a:endParaRPr lang="en-US" dirty="0"/>
          </a:p>
          <a:p>
            <a:endParaRPr lang="en-US" dirty="0"/>
          </a:p>
          <a:p>
            <a:endParaRPr lang="en-US" dirty="0"/>
          </a:p>
          <a:p>
            <a:r>
              <a:rPr lang="en-GB" dirty="0"/>
              <a:t>The study of statistics involves math and relies upon calculations of numbers. But it also relies heavily on how the numbers are chosen and how the statistics are interpreted. For example, consider some scenarios and the interpretations based upon the presented statistics. </a:t>
            </a:r>
          </a:p>
          <a:p>
            <a:endParaRPr lang="en-GB" dirty="0"/>
          </a:p>
          <a:p>
            <a:r>
              <a:rPr lang="en-GB" dirty="0"/>
              <a:t>1. A new advertisement for Amul’s ice cream introduced in late May of last year resulted in a 30% increase in ice cream sales for the following three months. Thus, the advertisement was effective.</a:t>
            </a:r>
          </a:p>
          <a:p>
            <a:endParaRPr lang="en-GB" dirty="0"/>
          </a:p>
          <a:p>
            <a:r>
              <a:rPr lang="en-GB" dirty="0"/>
              <a:t>2. The more liquor shop in a city, the more crime there is. Thus, liquor shops lead to crime.</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019258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467EF5-5BAF-8049-BDD8-B8AB0FDC9F7B}"/>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4072809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7EAF58-B764-CE4B-8567-1F4492BF606C}"/>
              </a:ext>
            </a:extLst>
          </p:cNvPr>
          <p:cNvPicPr>
            <a:picLocks noChangeAspect="1"/>
          </p:cNvPicPr>
          <p:nvPr/>
        </p:nvPicPr>
        <p:blipFill>
          <a:blip r:embed="rId2"/>
          <a:stretch>
            <a:fillRect/>
          </a:stretch>
        </p:blipFill>
        <p:spPr>
          <a:xfrm>
            <a:off x="719226" y="609600"/>
            <a:ext cx="11472774" cy="6015938"/>
          </a:xfrm>
          <a:prstGeom prst="rect">
            <a:avLst/>
          </a:prstGeom>
        </p:spPr>
      </p:pic>
    </p:spTree>
    <p:extLst>
      <p:ext uri="{BB962C8B-B14F-4D97-AF65-F5344CB8AC3E}">
        <p14:creationId xmlns:p14="http://schemas.microsoft.com/office/powerpoint/2010/main" val="3428354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DF98A-E5C0-FE4A-9FDC-4602893CB6A4}"/>
              </a:ext>
            </a:extLst>
          </p:cNvPr>
          <p:cNvPicPr>
            <a:picLocks noChangeAspect="1"/>
          </p:cNvPicPr>
          <p:nvPr/>
        </p:nvPicPr>
        <p:blipFill>
          <a:blip r:embed="rId2"/>
          <a:stretch>
            <a:fillRect/>
          </a:stretch>
        </p:blipFill>
        <p:spPr>
          <a:xfrm>
            <a:off x="715108" y="607440"/>
            <a:ext cx="11476892" cy="6018097"/>
          </a:xfrm>
          <a:prstGeom prst="rect">
            <a:avLst/>
          </a:prstGeom>
        </p:spPr>
      </p:pic>
      <p:cxnSp>
        <p:nvCxnSpPr>
          <p:cNvPr id="4" name="Straight Arrow Connector 3">
            <a:extLst>
              <a:ext uri="{FF2B5EF4-FFF2-40B4-BE49-F238E27FC236}">
                <a16:creationId xmlns:a16="http://schemas.microsoft.com/office/drawing/2014/main" id="{9784CE15-C43E-5D42-891A-28505E0A0B89}"/>
              </a:ext>
            </a:extLst>
          </p:cNvPr>
          <p:cNvCxnSpPr>
            <a:cxnSpLocks/>
          </p:cNvCxnSpPr>
          <p:nvPr/>
        </p:nvCxnSpPr>
        <p:spPr>
          <a:xfrm flipV="1">
            <a:off x="10181962" y="2227385"/>
            <a:ext cx="0" cy="60960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5" name="Straight Arrow Connector 4">
            <a:extLst>
              <a:ext uri="{FF2B5EF4-FFF2-40B4-BE49-F238E27FC236}">
                <a16:creationId xmlns:a16="http://schemas.microsoft.com/office/drawing/2014/main" id="{84260D40-E49B-224F-8D27-1D3B6102EF81}"/>
              </a:ext>
            </a:extLst>
          </p:cNvPr>
          <p:cNvCxnSpPr/>
          <p:nvPr/>
        </p:nvCxnSpPr>
        <p:spPr>
          <a:xfrm flipV="1">
            <a:off x="10808677" y="2227385"/>
            <a:ext cx="0" cy="60960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914A057C-7F9B-A84A-8358-E4A6A3DBD900}"/>
              </a:ext>
            </a:extLst>
          </p:cNvPr>
          <p:cNvCxnSpPr>
            <a:cxnSpLocks/>
          </p:cNvCxnSpPr>
          <p:nvPr/>
        </p:nvCxnSpPr>
        <p:spPr>
          <a:xfrm>
            <a:off x="10210800" y="4982308"/>
            <a:ext cx="0" cy="63304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41A8A40A-6817-0C47-A0D8-69E4250B3709}"/>
              </a:ext>
            </a:extLst>
          </p:cNvPr>
          <p:cNvSpPr txBox="1"/>
          <p:nvPr/>
        </p:nvSpPr>
        <p:spPr>
          <a:xfrm>
            <a:off x="9412173" y="1569329"/>
            <a:ext cx="1047979" cy="461665"/>
          </a:xfrm>
          <a:prstGeom prst="rect">
            <a:avLst/>
          </a:prstGeom>
          <a:noFill/>
        </p:spPr>
        <p:txBody>
          <a:bodyPr wrap="none" rtlCol="0">
            <a:spAutoFit/>
          </a:bodyPr>
          <a:lstStyle/>
          <a:p>
            <a:r>
              <a:rPr lang="en-US" sz="1200" dirty="0"/>
              <a:t>Multiplicative</a:t>
            </a:r>
          </a:p>
          <a:p>
            <a:r>
              <a:rPr lang="en-US" sz="1200" dirty="0"/>
              <a:t>term</a:t>
            </a:r>
          </a:p>
        </p:txBody>
      </p:sp>
      <p:sp>
        <p:nvSpPr>
          <p:cNvPr id="9" name="TextBox 8">
            <a:extLst>
              <a:ext uri="{FF2B5EF4-FFF2-40B4-BE49-F238E27FC236}">
                <a16:creationId xmlns:a16="http://schemas.microsoft.com/office/drawing/2014/main" id="{3E578500-69D1-8540-BC92-F591B16F2662}"/>
              </a:ext>
            </a:extLst>
          </p:cNvPr>
          <p:cNvSpPr txBox="1"/>
          <p:nvPr/>
        </p:nvSpPr>
        <p:spPr>
          <a:xfrm>
            <a:off x="10629026" y="1569328"/>
            <a:ext cx="697050" cy="461665"/>
          </a:xfrm>
          <a:prstGeom prst="rect">
            <a:avLst/>
          </a:prstGeom>
          <a:noFill/>
        </p:spPr>
        <p:txBody>
          <a:bodyPr wrap="none" rtlCol="0">
            <a:spAutoFit/>
          </a:bodyPr>
          <a:lstStyle/>
          <a:p>
            <a:r>
              <a:rPr lang="en-US" sz="1200" dirty="0"/>
              <a:t>Additive</a:t>
            </a:r>
          </a:p>
          <a:p>
            <a:r>
              <a:rPr lang="en-US" sz="1200" dirty="0"/>
              <a:t>term</a:t>
            </a:r>
          </a:p>
        </p:txBody>
      </p:sp>
      <p:sp>
        <p:nvSpPr>
          <p:cNvPr id="10" name="TextBox 9">
            <a:extLst>
              <a:ext uri="{FF2B5EF4-FFF2-40B4-BE49-F238E27FC236}">
                <a16:creationId xmlns:a16="http://schemas.microsoft.com/office/drawing/2014/main" id="{2B961B49-9A39-504A-BB90-AE686A5454F0}"/>
              </a:ext>
            </a:extLst>
          </p:cNvPr>
          <p:cNvSpPr txBox="1"/>
          <p:nvPr/>
        </p:nvSpPr>
        <p:spPr>
          <a:xfrm>
            <a:off x="9478961" y="5658780"/>
            <a:ext cx="1047979" cy="461665"/>
          </a:xfrm>
          <a:prstGeom prst="rect">
            <a:avLst/>
          </a:prstGeom>
          <a:noFill/>
        </p:spPr>
        <p:txBody>
          <a:bodyPr wrap="none" rtlCol="0">
            <a:spAutoFit/>
          </a:bodyPr>
          <a:lstStyle/>
          <a:p>
            <a:r>
              <a:rPr lang="en-US" sz="1200" dirty="0"/>
              <a:t>Multiplicative</a:t>
            </a:r>
          </a:p>
          <a:p>
            <a:r>
              <a:rPr lang="en-US" sz="1200" dirty="0"/>
              <a:t>term</a:t>
            </a:r>
          </a:p>
        </p:txBody>
      </p:sp>
    </p:spTree>
    <p:extLst>
      <p:ext uri="{BB962C8B-B14F-4D97-AF65-F5344CB8AC3E}">
        <p14:creationId xmlns:p14="http://schemas.microsoft.com/office/powerpoint/2010/main" val="399778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C7634-9AE4-2443-BDFE-AF17937F61C2}"/>
              </a:ext>
            </a:extLst>
          </p:cNvPr>
          <p:cNvSpPr txBox="1"/>
          <p:nvPr/>
        </p:nvSpPr>
        <p:spPr>
          <a:xfrm>
            <a:off x="2426678" y="3165230"/>
            <a:ext cx="8616461" cy="800219"/>
          </a:xfrm>
          <a:prstGeom prst="rect">
            <a:avLst/>
          </a:prstGeom>
          <a:noFill/>
        </p:spPr>
        <p:txBody>
          <a:bodyPr wrap="none" rtlCol="0">
            <a:spAutoFit/>
          </a:bodyPr>
          <a:lstStyle/>
          <a:p>
            <a:r>
              <a:rPr lang="en-GB" sz="2800" dirty="0">
                <a:solidFill>
                  <a:srgbClr val="FF0000"/>
                </a:solidFill>
                <a:latin typeface="Arial" panose="020B0604020202020204" pitchFamily="34" charset="0"/>
              </a:rPr>
              <a:t>3. Measure of symmetricity – Skewness and Kurtosis</a:t>
            </a:r>
          </a:p>
          <a:p>
            <a:endParaRPr lang="en-US" dirty="0"/>
          </a:p>
        </p:txBody>
      </p:sp>
    </p:spTree>
    <p:extLst>
      <p:ext uri="{BB962C8B-B14F-4D97-AF65-F5344CB8AC3E}">
        <p14:creationId xmlns:p14="http://schemas.microsoft.com/office/powerpoint/2010/main" val="4245016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EBA1F-835F-8A4D-B421-8E434CD8A141}"/>
              </a:ext>
            </a:extLst>
          </p:cNvPr>
          <p:cNvSpPr txBox="1"/>
          <p:nvPr/>
        </p:nvSpPr>
        <p:spPr>
          <a:xfrm>
            <a:off x="1465384" y="428841"/>
            <a:ext cx="10521829" cy="4493538"/>
          </a:xfrm>
          <a:prstGeom prst="rect">
            <a:avLst/>
          </a:prstGeom>
          <a:noFill/>
        </p:spPr>
        <p:txBody>
          <a:bodyPr wrap="square" rtlCol="0">
            <a:spAutoFit/>
          </a:bodyPr>
          <a:lstStyle/>
          <a:p>
            <a:r>
              <a:rPr lang="en-US" sz="2800" b="1" dirty="0">
                <a:solidFill>
                  <a:srgbClr val="FF0000"/>
                </a:solidFill>
              </a:rPr>
              <a:t>1. Skewness</a:t>
            </a:r>
          </a:p>
          <a:p>
            <a:endParaRPr lang="en-US" dirty="0"/>
          </a:p>
          <a:p>
            <a:r>
              <a:rPr lang="en-GB" dirty="0"/>
              <a:t>Skewness is usually described as a measure of a dataset’s symmetry – or lack of symmetry.   A perfectly symmetrical data set will have a skewness of 0.   The normal distribution has a skewness of 0. Skewness is calculated as:</a:t>
            </a:r>
          </a:p>
          <a:p>
            <a:endParaRPr lang="en-GB" dirty="0"/>
          </a:p>
          <a:p>
            <a:r>
              <a:rPr lang="en-GB" sz="1600" i="1" dirty="0">
                <a:solidFill>
                  <a:srgbClr val="0070C0"/>
                </a:solidFill>
              </a:rPr>
              <a:t>import </a:t>
            </a:r>
            <a:r>
              <a:rPr lang="en-GB" sz="1600" i="1" dirty="0" err="1">
                <a:solidFill>
                  <a:srgbClr val="0070C0"/>
                </a:solidFill>
              </a:rPr>
              <a:t>numpy</a:t>
            </a:r>
            <a:r>
              <a:rPr lang="en-GB" sz="1600" i="1" dirty="0">
                <a:solidFill>
                  <a:srgbClr val="0070C0"/>
                </a:solidFill>
              </a:rPr>
              <a:t> as np</a:t>
            </a:r>
          </a:p>
          <a:p>
            <a:r>
              <a:rPr lang="en-GB" sz="1600" i="1" dirty="0">
                <a:solidFill>
                  <a:srgbClr val="0070C0"/>
                </a:solidFill>
              </a:rPr>
              <a:t>from </a:t>
            </a:r>
            <a:r>
              <a:rPr lang="en-GB" sz="1600" i="1" dirty="0" err="1">
                <a:solidFill>
                  <a:srgbClr val="0070C0"/>
                </a:solidFill>
              </a:rPr>
              <a:t>scipy.stats</a:t>
            </a:r>
            <a:r>
              <a:rPr lang="en-GB" sz="1600" i="1" dirty="0">
                <a:solidFill>
                  <a:srgbClr val="0070C0"/>
                </a:solidFill>
              </a:rPr>
              <a:t> import skew</a:t>
            </a:r>
          </a:p>
          <a:p>
            <a:r>
              <a:rPr lang="en-GB" sz="1600" i="1" dirty="0">
                <a:solidFill>
                  <a:srgbClr val="0070C0"/>
                </a:solidFill>
              </a:rPr>
              <a:t>x = </a:t>
            </a:r>
            <a:r>
              <a:rPr lang="en-GB" sz="1600" i="1" dirty="0" err="1">
                <a:solidFill>
                  <a:srgbClr val="0070C0"/>
                </a:solidFill>
              </a:rPr>
              <a:t>np.random.normal</a:t>
            </a:r>
            <a:r>
              <a:rPr lang="en-GB" sz="1600" i="1" dirty="0">
                <a:solidFill>
                  <a:srgbClr val="0070C0"/>
                </a:solidFill>
              </a:rPr>
              <a:t>(0, 2, 10000) # create random values based on a normal distribution</a:t>
            </a:r>
            <a:br>
              <a:rPr lang="en-GB" sz="1600" i="1" dirty="0">
                <a:solidFill>
                  <a:srgbClr val="0070C0"/>
                </a:solidFill>
              </a:rPr>
            </a:br>
            <a:r>
              <a:rPr lang="en-GB" sz="1600" i="1" dirty="0">
                <a:solidFill>
                  <a:srgbClr val="0070C0"/>
                </a:solidFill>
              </a:rPr>
              <a:t>print(skew(x))</a:t>
            </a:r>
          </a:p>
          <a:p>
            <a:endParaRPr lang="en-GB" sz="1600" b="1" i="1" dirty="0"/>
          </a:p>
          <a:p>
            <a:endParaRPr lang="en-GB" sz="1600" b="1" i="1" dirty="0"/>
          </a:p>
          <a:p>
            <a:r>
              <a:rPr lang="en-GB" dirty="0"/>
              <a:t>….</a:t>
            </a:r>
          </a:p>
          <a:p>
            <a:r>
              <a:rPr lang="en-GB" dirty="0"/>
              <a:t>Mathematically:</a:t>
            </a:r>
          </a:p>
          <a:p>
            <a:endParaRPr lang="en-GB" dirty="0"/>
          </a:p>
          <a:p>
            <a:endParaRPr lang="en-US" dirty="0"/>
          </a:p>
        </p:txBody>
      </p:sp>
      <p:pic>
        <p:nvPicPr>
          <p:cNvPr id="3" name="Picture 2">
            <a:extLst>
              <a:ext uri="{FF2B5EF4-FFF2-40B4-BE49-F238E27FC236}">
                <a16:creationId xmlns:a16="http://schemas.microsoft.com/office/drawing/2014/main" id="{B0E83B60-0955-B444-9A46-D9553161E468}"/>
              </a:ext>
            </a:extLst>
          </p:cNvPr>
          <p:cNvPicPr>
            <a:picLocks noChangeAspect="1"/>
          </p:cNvPicPr>
          <p:nvPr/>
        </p:nvPicPr>
        <p:blipFill>
          <a:blip r:embed="rId2"/>
          <a:stretch>
            <a:fillRect/>
          </a:stretch>
        </p:blipFill>
        <p:spPr>
          <a:xfrm>
            <a:off x="5051533" y="4636830"/>
            <a:ext cx="1674765" cy="779231"/>
          </a:xfrm>
          <a:prstGeom prst="rect">
            <a:avLst/>
          </a:prstGeom>
        </p:spPr>
      </p:pic>
      <p:sp>
        <p:nvSpPr>
          <p:cNvPr id="4" name="TextBox 3">
            <a:extLst>
              <a:ext uri="{FF2B5EF4-FFF2-40B4-BE49-F238E27FC236}">
                <a16:creationId xmlns:a16="http://schemas.microsoft.com/office/drawing/2014/main" id="{C9ECB0F9-9ECE-E54F-9459-7EF678AF0D2C}"/>
              </a:ext>
            </a:extLst>
          </p:cNvPr>
          <p:cNvSpPr txBox="1"/>
          <p:nvPr/>
        </p:nvSpPr>
        <p:spPr>
          <a:xfrm>
            <a:off x="1465384" y="4138246"/>
            <a:ext cx="9687291" cy="2862322"/>
          </a:xfrm>
          <a:prstGeom prst="rect">
            <a:avLst/>
          </a:prstGeom>
          <a:noFill/>
        </p:spPr>
        <p:txBody>
          <a:bodyPr wrap="square" rtlCol="0">
            <a:spAutoFit/>
          </a:bodyPr>
          <a:lstStyle/>
          <a:p>
            <a:endParaRPr lang="en-GB" dirty="0"/>
          </a:p>
          <a:p>
            <a:endParaRPr lang="en-GB" dirty="0"/>
          </a:p>
          <a:p>
            <a:endParaRPr lang="en-GB" dirty="0"/>
          </a:p>
          <a:p>
            <a:endParaRPr lang="en-GB" dirty="0"/>
          </a:p>
          <a:p>
            <a:endParaRPr lang="en-GB" dirty="0"/>
          </a:p>
          <a:p>
            <a:endParaRPr lang="en-GB" dirty="0"/>
          </a:p>
          <a:p>
            <a:r>
              <a:rPr lang="en-GB" dirty="0"/>
              <a:t>where n is the sample size, X</a:t>
            </a:r>
            <a:r>
              <a:rPr lang="en-GB" baseline="-25000" dirty="0"/>
              <a:t>i</a:t>
            </a:r>
            <a:r>
              <a:rPr lang="en-GB" dirty="0"/>
              <a:t> is the </a:t>
            </a:r>
            <a:r>
              <a:rPr lang="en-GB" dirty="0" err="1"/>
              <a:t>i</a:t>
            </a:r>
            <a:r>
              <a:rPr lang="en-GB" baseline="30000" dirty="0" err="1"/>
              <a:t>th</a:t>
            </a:r>
            <a:r>
              <a:rPr lang="en-GB" dirty="0"/>
              <a:t> X value, X-Bar is the average and s is the sample standard deviation.  Note the exponent in the summation.  It is “3”.  The skewness is referred to as the “third standardized central moment for the probability model.”</a:t>
            </a:r>
          </a:p>
          <a:p>
            <a:endParaRPr lang="en-GB" dirty="0"/>
          </a:p>
        </p:txBody>
      </p:sp>
    </p:spTree>
    <p:extLst>
      <p:ext uri="{BB962C8B-B14F-4D97-AF65-F5344CB8AC3E}">
        <p14:creationId xmlns:p14="http://schemas.microsoft.com/office/powerpoint/2010/main" val="988356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EBA1F-835F-8A4D-B421-8E434CD8A141}"/>
              </a:ext>
            </a:extLst>
          </p:cNvPr>
          <p:cNvSpPr txBox="1"/>
          <p:nvPr/>
        </p:nvSpPr>
        <p:spPr>
          <a:xfrm>
            <a:off x="1465384" y="428841"/>
            <a:ext cx="10609385" cy="5016758"/>
          </a:xfrm>
          <a:prstGeom prst="rect">
            <a:avLst/>
          </a:prstGeom>
          <a:noFill/>
        </p:spPr>
        <p:txBody>
          <a:bodyPr wrap="square" rtlCol="0">
            <a:spAutoFit/>
          </a:bodyPr>
          <a:lstStyle/>
          <a:p>
            <a:r>
              <a:rPr lang="en-US" sz="2800" b="1" dirty="0">
                <a:solidFill>
                  <a:srgbClr val="FF0000"/>
                </a:solidFill>
              </a:rPr>
              <a:t>Skewness</a:t>
            </a:r>
          </a:p>
          <a:p>
            <a:endParaRPr lang="en-US" sz="2800" b="1" dirty="0"/>
          </a:p>
          <a:p>
            <a:r>
              <a:rPr lang="en-GB" sz="2000" b="1" i="1" dirty="0"/>
              <a:t>So, when is the skewness too much?  The rule of thumb seems to be:</a:t>
            </a:r>
          </a:p>
          <a:p>
            <a:endParaRPr lang="en-GB" dirty="0"/>
          </a:p>
          <a:p>
            <a:pPr marL="342900" indent="-342900">
              <a:buFont typeface="+mj-lt"/>
              <a:buAutoNum type="arabicPeriod"/>
            </a:pPr>
            <a:r>
              <a:rPr lang="en-GB" dirty="0"/>
              <a:t>If the skewness is between -0.5 and 0.5, the data are fairly symmetrical.</a:t>
            </a:r>
          </a:p>
          <a:p>
            <a:pPr marL="342900" indent="-342900">
              <a:buFont typeface="+mj-lt"/>
              <a:buAutoNum type="arabicPeriod"/>
            </a:pPr>
            <a:r>
              <a:rPr lang="en-GB" dirty="0"/>
              <a:t>If the skewness is between -1 and – 0.5 or between 0.5 and 1, the data are moderately skewed.</a:t>
            </a:r>
          </a:p>
          <a:p>
            <a:pPr marL="342900" indent="-342900">
              <a:buFont typeface="+mj-lt"/>
              <a:buAutoNum type="arabicPeriod"/>
            </a:pPr>
            <a:r>
              <a:rPr lang="en-GB" dirty="0"/>
              <a:t>If the skewness is less than -1 or greater than 1, the data are highly skewed.</a:t>
            </a:r>
          </a:p>
          <a:p>
            <a:pPr marL="342900" indent="-342900">
              <a:buFont typeface="+mj-lt"/>
              <a:buAutoNum type="arabicPeriod"/>
            </a:pPr>
            <a:endParaRPr lang="en-GB" dirty="0"/>
          </a:p>
          <a:p>
            <a:pPr marL="342900" indent="-342900">
              <a:buFont typeface="+mj-lt"/>
              <a:buAutoNum type="arabicPeriod"/>
            </a:pPr>
            <a:endParaRPr lang="en-GB" dirty="0"/>
          </a:p>
          <a:p>
            <a:r>
              <a:rPr lang="en-GB" b="1" dirty="0">
                <a:solidFill>
                  <a:srgbClr val="FF0000"/>
                </a:solidFill>
              </a:rPr>
              <a:t>Importance of Skewness</a:t>
            </a:r>
            <a:r>
              <a:rPr lang="en-GB" dirty="0"/>
              <a:t>:</a:t>
            </a:r>
          </a:p>
          <a:p>
            <a:endParaRPr lang="en-GB" dirty="0"/>
          </a:p>
          <a:p>
            <a:r>
              <a:rPr lang="en-GB" dirty="0"/>
              <a:t>Measures of asymmetry like skewness are the </a:t>
            </a:r>
            <a:r>
              <a:rPr lang="en-GB" b="1" dirty="0"/>
              <a:t>link between central tendency measures and probability </a:t>
            </a:r>
            <a:r>
              <a:rPr lang="en-GB" dirty="0"/>
              <a:t>theory, which ultimately allows us to get a more complete understanding of the data we are working with.</a:t>
            </a:r>
          </a:p>
          <a:p>
            <a:endParaRPr lang="en-GB" dirty="0"/>
          </a:p>
          <a:p>
            <a:endParaRPr lang="en-US" sz="2800" b="1" dirty="0"/>
          </a:p>
          <a:p>
            <a:endParaRPr lang="en-US" dirty="0"/>
          </a:p>
        </p:txBody>
      </p:sp>
    </p:spTree>
    <p:extLst>
      <p:ext uri="{BB962C8B-B14F-4D97-AF65-F5344CB8AC3E}">
        <p14:creationId xmlns:p14="http://schemas.microsoft.com/office/powerpoint/2010/main" val="2959162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66A728-6B11-8D47-A27B-B655B9BC1136}"/>
              </a:ext>
            </a:extLst>
          </p:cNvPr>
          <p:cNvPicPr>
            <a:picLocks noChangeAspect="1"/>
          </p:cNvPicPr>
          <p:nvPr/>
        </p:nvPicPr>
        <p:blipFill>
          <a:blip r:embed="rId2"/>
          <a:stretch>
            <a:fillRect/>
          </a:stretch>
        </p:blipFill>
        <p:spPr>
          <a:xfrm>
            <a:off x="750276" y="625882"/>
            <a:ext cx="11441723" cy="5999656"/>
          </a:xfrm>
          <a:prstGeom prst="rect">
            <a:avLst/>
          </a:prstGeom>
        </p:spPr>
      </p:pic>
    </p:spTree>
    <p:extLst>
      <p:ext uri="{BB962C8B-B14F-4D97-AF65-F5344CB8AC3E}">
        <p14:creationId xmlns:p14="http://schemas.microsoft.com/office/powerpoint/2010/main" val="4182521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E22EED-7C6E-324E-AABC-D6BA337B4977}"/>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1434564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30FE0B-55BA-CD44-949E-1A26F4EEE8E3}"/>
              </a:ext>
            </a:extLst>
          </p:cNvPr>
          <p:cNvPicPr>
            <a:picLocks noChangeAspect="1"/>
          </p:cNvPicPr>
          <p:nvPr/>
        </p:nvPicPr>
        <p:blipFill>
          <a:blip r:embed="rId2"/>
          <a:stretch>
            <a:fillRect/>
          </a:stretch>
        </p:blipFill>
        <p:spPr>
          <a:xfrm>
            <a:off x="738554" y="619734"/>
            <a:ext cx="11453446" cy="6005803"/>
          </a:xfrm>
          <a:prstGeom prst="rect">
            <a:avLst/>
          </a:prstGeom>
        </p:spPr>
      </p:pic>
    </p:spTree>
    <p:extLst>
      <p:ext uri="{BB962C8B-B14F-4D97-AF65-F5344CB8AC3E}">
        <p14:creationId xmlns:p14="http://schemas.microsoft.com/office/powerpoint/2010/main" val="622479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9E1514-1A33-2244-A967-36F1D8038075}"/>
              </a:ext>
            </a:extLst>
          </p:cNvPr>
          <p:cNvPicPr>
            <a:picLocks noChangeAspect="1"/>
          </p:cNvPicPr>
          <p:nvPr/>
        </p:nvPicPr>
        <p:blipFill>
          <a:blip r:embed="rId2"/>
          <a:stretch>
            <a:fillRect/>
          </a:stretch>
        </p:blipFill>
        <p:spPr>
          <a:xfrm>
            <a:off x="719226" y="609600"/>
            <a:ext cx="11472774" cy="6015938"/>
          </a:xfrm>
          <a:prstGeom prst="rect">
            <a:avLst/>
          </a:prstGeom>
        </p:spPr>
      </p:pic>
    </p:spTree>
    <p:extLst>
      <p:ext uri="{BB962C8B-B14F-4D97-AF65-F5344CB8AC3E}">
        <p14:creationId xmlns:p14="http://schemas.microsoft.com/office/powerpoint/2010/main" val="1327414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591329-975F-CE4D-8E3E-DE29B33DA469}"/>
              </a:ext>
            </a:extLst>
          </p:cNvPr>
          <p:cNvSpPr/>
          <p:nvPr/>
        </p:nvSpPr>
        <p:spPr>
          <a:xfrm>
            <a:off x="1092819" y="702527"/>
            <a:ext cx="10671717" cy="5632311"/>
          </a:xfrm>
          <a:prstGeom prst="rect">
            <a:avLst/>
          </a:prstGeom>
        </p:spPr>
        <p:txBody>
          <a:bodyPr wrap="square">
            <a:spAutoFit/>
          </a:bodyPr>
          <a:lstStyle/>
          <a:p>
            <a:pPr marL="342900" indent="-342900">
              <a:buAutoNum type="arabicPeriod"/>
            </a:pPr>
            <a:r>
              <a:rPr lang="en-GB" dirty="0"/>
              <a:t>Flaw: A major flaw is that ice cream consumption generally increases in the months of June, July, and August regardless of advertisements. This effect is called a history effect and leads people to interpret outcomes as the result of one variable when another variable (in this case, one having to do with the passage of time) is actually responsible. </a:t>
            </a:r>
          </a:p>
          <a:p>
            <a:pPr marL="342900" indent="-342900">
              <a:buAutoNum type="arabicPeriod"/>
            </a:pPr>
            <a:endParaRPr lang="en-GB" dirty="0"/>
          </a:p>
          <a:p>
            <a:pPr marL="342900" indent="-342900">
              <a:buAutoNum type="arabicPeriod"/>
            </a:pPr>
            <a:r>
              <a:rPr lang="en-GB" dirty="0"/>
              <a:t>Flaw: A major flaw is that both increased liquor shops and increased crime rates can be explained by larger populations. In bigger cities, there are both more liquor shops and more crime. This problem refers to the third-variable problem. Namely, a third variable can cause both situations; however, people erroneously believe that there is a causal relationship between the two primary variables rather than recognize that a third variable can cause both. </a:t>
            </a:r>
          </a:p>
          <a:p>
            <a:pPr marL="342900" indent="-342900">
              <a:buAutoNum type="arabicPeriod"/>
            </a:pPr>
            <a:endParaRPr lang="en-GB" dirty="0"/>
          </a:p>
          <a:p>
            <a:pPr marL="342900" indent="-342900">
              <a:buAutoNum type="arabicPeriod"/>
            </a:pPr>
            <a:endParaRPr lang="en-GB" dirty="0"/>
          </a:p>
          <a:p>
            <a:r>
              <a:rPr lang="en-GB" dirty="0"/>
              <a:t>                            Hence, the </a:t>
            </a:r>
            <a:r>
              <a:rPr lang="en-GB" dirty="0">
                <a:solidFill>
                  <a:srgbClr val="00B050"/>
                </a:solidFill>
              </a:rPr>
              <a:t>correct</a:t>
            </a:r>
            <a:r>
              <a:rPr lang="en-GB" dirty="0"/>
              <a:t> Interpretation of the numbers are necessary!!!!</a:t>
            </a:r>
          </a:p>
          <a:p>
            <a:pPr marL="342900" indent="-342900">
              <a:buAutoNum type="arabicPeriod"/>
            </a:pPr>
            <a:endParaRPr lang="en-GB" dirty="0"/>
          </a:p>
          <a:p>
            <a:endParaRPr lang="en-GB" dirty="0"/>
          </a:p>
          <a:p>
            <a:endParaRPr lang="en-GB" dirty="0"/>
          </a:p>
          <a:p>
            <a:endParaRPr lang="en-GB" dirty="0"/>
          </a:p>
          <a:p>
            <a:endParaRPr lang="en-GB" dirty="0"/>
          </a:p>
          <a:p>
            <a:endParaRPr lang="en-GB" dirty="0"/>
          </a:p>
          <a:p>
            <a:endParaRPr lang="en-US" dirty="0"/>
          </a:p>
        </p:txBody>
      </p:sp>
    </p:spTree>
    <p:extLst>
      <p:ext uri="{BB962C8B-B14F-4D97-AF65-F5344CB8AC3E}">
        <p14:creationId xmlns:p14="http://schemas.microsoft.com/office/powerpoint/2010/main" val="1798507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927600-B111-D145-BA9F-A76D1BB050FA}"/>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4195746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98A053-5900-0E4B-9EB3-81AF86064356}"/>
              </a:ext>
            </a:extLst>
          </p:cNvPr>
          <p:cNvPicPr>
            <a:picLocks noChangeAspect="1"/>
          </p:cNvPicPr>
          <p:nvPr/>
        </p:nvPicPr>
        <p:blipFill>
          <a:blip r:embed="rId2"/>
          <a:stretch>
            <a:fillRect/>
          </a:stretch>
        </p:blipFill>
        <p:spPr>
          <a:xfrm>
            <a:off x="726830" y="613588"/>
            <a:ext cx="11465169" cy="6011950"/>
          </a:xfrm>
          <a:prstGeom prst="rect">
            <a:avLst/>
          </a:prstGeom>
        </p:spPr>
      </p:pic>
    </p:spTree>
    <p:extLst>
      <p:ext uri="{BB962C8B-B14F-4D97-AF65-F5344CB8AC3E}">
        <p14:creationId xmlns:p14="http://schemas.microsoft.com/office/powerpoint/2010/main" val="624005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EBA1F-835F-8A4D-B421-8E434CD8A141}"/>
              </a:ext>
            </a:extLst>
          </p:cNvPr>
          <p:cNvSpPr txBox="1"/>
          <p:nvPr/>
        </p:nvSpPr>
        <p:spPr>
          <a:xfrm>
            <a:off x="1465384" y="428841"/>
            <a:ext cx="9261231" cy="1354217"/>
          </a:xfrm>
          <a:prstGeom prst="rect">
            <a:avLst/>
          </a:prstGeom>
          <a:noFill/>
        </p:spPr>
        <p:txBody>
          <a:bodyPr wrap="square" rtlCol="0">
            <a:spAutoFit/>
          </a:bodyPr>
          <a:lstStyle/>
          <a:p>
            <a:r>
              <a:rPr lang="en-US" sz="2800" b="1" dirty="0">
                <a:solidFill>
                  <a:srgbClr val="FF0000"/>
                </a:solidFill>
              </a:rPr>
              <a:t>2. Kurtosis</a:t>
            </a:r>
          </a:p>
          <a:p>
            <a:endParaRPr lang="en-US" dirty="0"/>
          </a:p>
          <a:p>
            <a:r>
              <a:rPr lang="en-GB" dirty="0"/>
              <a:t>Kurtosis is all about the tails of the distribution – not the </a:t>
            </a:r>
            <a:r>
              <a:rPr lang="en-GB" dirty="0" err="1"/>
              <a:t>peakness</a:t>
            </a:r>
            <a:r>
              <a:rPr lang="en-GB" dirty="0"/>
              <a:t> or flatness.  It measures the </a:t>
            </a:r>
            <a:r>
              <a:rPr lang="en-GB" b="1" dirty="0"/>
              <a:t>tail-heaviness</a:t>
            </a:r>
            <a:r>
              <a:rPr lang="en-GB" dirty="0"/>
              <a:t> of the distribution. Kurtosis is calculated as:</a:t>
            </a:r>
            <a:endParaRPr lang="en-US" dirty="0"/>
          </a:p>
        </p:txBody>
      </p:sp>
      <p:sp>
        <p:nvSpPr>
          <p:cNvPr id="4" name="TextBox 3">
            <a:extLst>
              <a:ext uri="{FF2B5EF4-FFF2-40B4-BE49-F238E27FC236}">
                <a16:creationId xmlns:a16="http://schemas.microsoft.com/office/drawing/2014/main" id="{C9ECB0F9-9ECE-E54F-9459-7EF678AF0D2C}"/>
              </a:ext>
            </a:extLst>
          </p:cNvPr>
          <p:cNvSpPr txBox="1"/>
          <p:nvPr/>
        </p:nvSpPr>
        <p:spPr>
          <a:xfrm>
            <a:off x="1559168" y="5934670"/>
            <a:ext cx="10081846" cy="1169551"/>
          </a:xfrm>
          <a:prstGeom prst="rect">
            <a:avLst/>
          </a:prstGeom>
          <a:noFill/>
        </p:spPr>
        <p:txBody>
          <a:bodyPr wrap="square" rtlCol="0">
            <a:spAutoFit/>
          </a:bodyPr>
          <a:lstStyle/>
          <a:p>
            <a:r>
              <a:rPr lang="en-GB" sz="1400" dirty="0"/>
              <a:t>where n is the sample size, X</a:t>
            </a:r>
            <a:r>
              <a:rPr lang="en-GB" sz="1400" baseline="-25000" dirty="0"/>
              <a:t>i</a:t>
            </a:r>
            <a:r>
              <a:rPr lang="en-GB" sz="1400" dirty="0"/>
              <a:t> is the </a:t>
            </a:r>
            <a:r>
              <a:rPr lang="en-GB" sz="1400" dirty="0" err="1"/>
              <a:t>i</a:t>
            </a:r>
            <a:r>
              <a:rPr lang="en-GB" sz="1400" baseline="30000" dirty="0" err="1"/>
              <a:t>th</a:t>
            </a:r>
            <a:r>
              <a:rPr lang="en-GB" sz="1400" dirty="0"/>
              <a:t> X value, X-Bar is the average and s is the sample standard deviation.  Note the exponent in the summation.  It is “4”.  The kurtosis is referred to as the “fourth standardized central moment for the probability model.”  </a:t>
            </a:r>
          </a:p>
          <a:p>
            <a:endParaRPr lang="en-GB" sz="1400" dirty="0"/>
          </a:p>
          <a:p>
            <a:r>
              <a:rPr lang="en-GB" sz="1400" b="1" dirty="0"/>
              <a:t>Note</a:t>
            </a:r>
            <a:r>
              <a:rPr lang="en-GB" sz="1400" dirty="0"/>
              <a:t>: Kurtosis calculated by Excel or through Python/R is actually excess kurtosis, which is (Kurtosis – 3)</a:t>
            </a:r>
          </a:p>
          <a:p>
            <a:r>
              <a:rPr lang="en-GB" sz="1400" dirty="0"/>
              <a:t>	</a:t>
            </a:r>
          </a:p>
        </p:txBody>
      </p:sp>
      <p:sp>
        <p:nvSpPr>
          <p:cNvPr id="6" name="TextBox 5">
            <a:extLst>
              <a:ext uri="{FF2B5EF4-FFF2-40B4-BE49-F238E27FC236}">
                <a16:creationId xmlns:a16="http://schemas.microsoft.com/office/drawing/2014/main" id="{788BA939-EB61-C749-805C-5F100AFCFFF9}"/>
              </a:ext>
            </a:extLst>
          </p:cNvPr>
          <p:cNvSpPr txBox="1"/>
          <p:nvPr/>
        </p:nvSpPr>
        <p:spPr>
          <a:xfrm>
            <a:off x="996462" y="6488668"/>
            <a:ext cx="934871" cy="369332"/>
          </a:xfrm>
          <a:prstGeom prst="rect">
            <a:avLst/>
          </a:prstGeom>
          <a:noFill/>
        </p:spPr>
        <p:txBody>
          <a:bodyPr wrap="none" rtlCol="0">
            <a:spAutoFit/>
          </a:bodyPr>
          <a:lstStyle/>
          <a:p>
            <a:r>
              <a:rPr lang="en-US" dirty="0"/>
              <a:t>             </a:t>
            </a:r>
          </a:p>
        </p:txBody>
      </p:sp>
      <p:pic>
        <p:nvPicPr>
          <p:cNvPr id="8" name="Picture 7">
            <a:extLst>
              <a:ext uri="{FF2B5EF4-FFF2-40B4-BE49-F238E27FC236}">
                <a16:creationId xmlns:a16="http://schemas.microsoft.com/office/drawing/2014/main" id="{538FB9FB-380B-6B48-A6B0-CF39C919334A}"/>
              </a:ext>
            </a:extLst>
          </p:cNvPr>
          <p:cNvPicPr>
            <a:picLocks noChangeAspect="1"/>
          </p:cNvPicPr>
          <p:nvPr/>
        </p:nvPicPr>
        <p:blipFill>
          <a:blip r:embed="rId3"/>
          <a:stretch>
            <a:fillRect/>
          </a:stretch>
        </p:blipFill>
        <p:spPr>
          <a:xfrm>
            <a:off x="5310553" y="4760739"/>
            <a:ext cx="1887415" cy="989265"/>
          </a:xfrm>
          <a:prstGeom prst="rect">
            <a:avLst/>
          </a:prstGeom>
        </p:spPr>
      </p:pic>
      <p:sp>
        <p:nvSpPr>
          <p:cNvPr id="3" name="TextBox 2">
            <a:extLst>
              <a:ext uri="{FF2B5EF4-FFF2-40B4-BE49-F238E27FC236}">
                <a16:creationId xmlns:a16="http://schemas.microsoft.com/office/drawing/2014/main" id="{DA5654A1-9DA2-D046-BDF5-B88BFAE459A3}"/>
              </a:ext>
            </a:extLst>
          </p:cNvPr>
          <p:cNvSpPr txBox="1"/>
          <p:nvPr/>
        </p:nvSpPr>
        <p:spPr>
          <a:xfrm>
            <a:off x="1580115" y="2256236"/>
            <a:ext cx="8096832" cy="1354217"/>
          </a:xfrm>
          <a:prstGeom prst="rect">
            <a:avLst/>
          </a:prstGeom>
          <a:noFill/>
        </p:spPr>
        <p:txBody>
          <a:bodyPr wrap="none" rtlCol="0">
            <a:spAutoFit/>
          </a:bodyPr>
          <a:lstStyle/>
          <a:p>
            <a:r>
              <a:rPr lang="en-GB" sz="1600" i="1" dirty="0">
                <a:solidFill>
                  <a:srgbClr val="0070C0"/>
                </a:solidFill>
              </a:rPr>
              <a:t>import </a:t>
            </a:r>
            <a:r>
              <a:rPr lang="en-GB" sz="1600" i="1" dirty="0" err="1">
                <a:solidFill>
                  <a:srgbClr val="0070C0"/>
                </a:solidFill>
              </a:rPr>
              <a:t>numpy</a:t>
            </a:r>
            <a:r>
              <a:rPr lang="en-GB" sz="1600" i="1" dirty="0">
                <a:solidFill>
                  <a:srgbClr val="0070C0"/>
                </a:solidFill>
              </a:rPr>
              <a:t> as np</a:t>
            </a:r>
          </a:p>
          <a:p>
            <a:r>
              <a:rPr lang="en-GB" sz="1600" i="1" dirty="0">
                <a:solidFill>
                  <a:srgbClr val="0070C0"/>
                </a:solidFill>
              </a:rPr>
              <a:t>from </a:t>
            </a:r>
            <a:r>
              <a:rPr lang="en-GB" sz="1600" i="1" dirty="0" err="1">
                <a:solidFill>
                  <a:srgbClr val="0070C0"/>
                </a:solidFill>
              </a:rPr>
              <a:t>scipy.stats</a:t>
            </a:r>
            <a:r>
              <a:rPr lang="en-GB" sz="1600" i="1" dirty="0">
                <a:solidFill>
                  <a:srgbClr val="0070C0"/>
                </a:solidFill>
              </a:rPr>
              <a:t> import kurtosis</a:t>
            </a:r>
          </a:p>
          <a:p>
            <a:r>
              <a:rPr lang="en-GB" sz="1600" i="1" dirty="0">
                <a:solidFill>
                  <a:srgbClr val="0070C0"/>
                </a:solidFill>
              </a:rPr>
              <a:t>x = </a:t>
            </a:r>
            <a:r>
              <a:rPr lang="en-GB" sz="1600" i="1" dirty="0" err="1">
                <a:solidFill>
                  <a:srgbClr val="0070C0"/>
                </a:solidFill>
              </a:rPr>
              <a:t>np.random.normal</a:t>
            </a:r>
            <a:r>
              <a:rPr lang="en-GB" sz="1600" i="1" dirty="0">
                <a:solidFill>
                  <a:srgbClr val="0070C0"/>
                </a:solidFill>
              </a:rPr>
              <a:t>(0, 2, 10000) # create random values based on a normal distribution</a:t>
            </a:r>
          </a:p>
          <a:p>
            <a:r>
              <a:rPr lang="en-GB" sz="1600" i="1" dirty="0">
                <a:solidFill>
                  <a:srgbClr val="0070C0"/>
                </a:solidFill>
              </a:rPr>
              <a:t>print(kurtosis(x))</a:t>
            </a:r>
          </a:p>
          <a:p>
            <a:endParaRPr lang="en-US" dirty="0"/>
          </a:p>
        </p:txBody>
      </p:sp>
      <p:sp>
        <p:nvSpPr>
          <p:cNvPr id="5" name="TextBox 4">
            <a:extLst>
              <a:ext uri="{FF2B5EF4-FFF2-40B4-BE49-F238E27FC236}">
                <a16:creationId xmlns:a16="http://schemas.microsoft.com/office/drawing/2014/main" id="{A091C358-275D-EB47-A4F0-6D7F6A425672}"/>
              </a:ext>
            </a:extLst>
          </p:cNvPr>
          <p:cNvSpPr txBox="1"/>
          <p:nvPr/>
        </p:nvSpPr>
        <p:spPr>
          <a:xfrm>
            <a:off x="1580115" y="3816264"/>
            <a:ext cx="1731564" cy="369332"/>
          </a:xfrm>
          <a:prstGeom prst="rect">
            <a:avLst/>
          </a:prstGeom>
          <a:noFill/>
        </p:spPr>
        <p:txBody>
          <a:bodyPr wrap="none" rtlCol="0">
            <a:spAutoFit/>
          </a:bodyPr>
          <a:lstStyle/>
          <a:p>
            <a:r>
              <a:rPr lang="en-US" dirty="0"/>
              <a:t>Mathematically:</a:t>
            </a:r>
          </a:p>
        </p:txBody>
      </p:sp>
    </p:spTree>
    <p:extLst>
      <p:ext uri="{BB962C8B-B14F-4D97-AF65-F5344CB8AC3E}">
        <p14:creationId xmlns:p14="http://schemas.microsoft.com/office/powerpoint/2010/main" val="3612634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0F9282-50BE-D44C-B5AE-0BBF3CA6406A}"/>
              </a:ext>
            </a:extLst>
          </p:cNvPr>
          <p:cNvSpPr txBox="1"/>
          <p:nvPr/>
        </p:nvSpPr>
        <p:spPr>
          <a:xfrm>
            <a:off x="1254370" y="653213"/>
            <a:ext cx="9120554" cy="4801314"/>
          </a:xfrm>
          <a:prstGeom prst="rect">
            <a:avLst/>
          </a:prstGeom>
          <a:noFill/>
        </p:spPr>
        <p:txBody>
          <a:bodyPr wrap="square" rtlCol="0">
            <a:spAutoFit/>
          </a:bodyPr>
          <a:lstStyle/>
          <a:p>
            <a:r>
              <a:rPr lang="en-GB" dirty="0"/>
              <a:t>The reference standard is a normal distribution, which has a kurtosis of 3. In token of this, often the </a:t>
            </a:r>
            <a:r>
              <a:rPr lang="en-GB" b="1" dirty="0"/>
              <a:t>excess kurtosis</a:t>
            </a:r>
            <a:r>
              <a:rPr lang="en-GB" dirty="0"/>
              <a:t> is presented: excess kurtosis is simply </a:t>
            </a:r>
            <a:r>
              <a:rPr lang="en-GB" b="1" dirty="0"/>
              <a:t>kurtosis−3</a:t>
            </a:r>
            <a:r>
              <a:rPr lang="en-GB" dirty="0"/>
              <a:t>. For example, the “kurtosis” reported by Excel or any statistical library is actually the excess kurtosis.</a:t>
            </a:r>
          </a:p>
          <a:p>
            <a:endParaRPr lang="en-GB" dirty="0"/>
          </a:p>
          <a:p>
            <a:r>
              <a:rPr lang="en-GB" dirty="0"/>
              <a:t>1. A normal distribution has kurtosis exactly 3 (excess kurtosis exactly 0). Any distribution with kurtosis ≈3 (excess ≈0) is called </a:t>
            </a:r>
            <a:r>
              <a:rPr lang="en-GB" b="1" dirty="0"/>
              <a:t>mesokurtic</a:t>
            </a:r>
            <a:r>
              <a:rPr lang="en-GB" dirty="0"/>
              <a:t>.</a:t>
            </a:r>
          </a:p>
          <a:p>
            <a:endParaRPr lang="en-GB" dirty="0"/>
          </a:p>
          <a:p>
            <a:r>
              <a:rPr lang="en-GB" dirty="0"/>
              <a:t>2. A distribution with kurtosis &lt;3 (excess kurtosis &lt;0) is called </a:t>
            </a:r>
            <a:r>
              <a:rPr lang="en-GB" b="1" dirty="0"/>
              <a:t>platykurtic</a:t>
            </a:r>
            <a:r>
              <a:rPr lang="en-GB" dirty="0"/>
              <a:t>. Compared to a normal distribution, its tails are shorter and thinner, and often its central peak is lower and broader.</a:t>
            </a:r>
          </a:p>
          <a:p>
            <a:endParaRPr lang="en-GB" dirty="0"/>
          </a:p>
          <a:p>
            <a:r>
              <a:rPr lang="en-GB" dirty="0"/>
              <a:t>3. A distribution with kurtosis &gt;3 (excess kurtosis &gt;0) is called </a:t>
            </a:r>
            <a:r>
              <a:rPr lang="en-GB" b="1" dirty="0"/>
              <a:t>leptokurtic</a:t>
            </a:r>
            <a:r>
              <a:rPr lang="en-GB" dirty="0"/>
              <a:t>. Compared to a normal distribution, its tails are longer and fatter, and often its central peak is higher and sharper.</a:t>
            </a:r>
          </a:p>
          <a:p>
            <a:endParaRPr lang="en-GB" dirty="0"/>
          </a:p>
          <a:p>
            <a:endParaRPr lang="en-GB" dirty="0"/>
          </a:p>
          <a:p>
            <a:endParaRPr lang="en-US" dirty="0"/>
          </a:p>
        </p:txBody>
      </p:sp>
      <p:sp>
        <p:nvSpPr>
          <p:cNvPr id="3" name="TextBox 2">
            <a:extLst>
              <a:ext uri="{FF2B5EF4-FFF2-40B4-BE49-F238E27FC236}">
                <a16:creationId xmlns:a16="http://schemas.microsoft.com/office/drawing/2014/main" id="{525CA95C-492C-BA4E-B55A-1E83B01AEA9B}"/>
              </a:ext>
            </a:extLst>
          </p:cNvPr>
          <p:cNvSpPr txBox="1"/>
          <p:nvPr/>
        </p:nvSpPr>
        <p:spPr>
          <a:xfrm>
            <a:off x="1254370" y="283881"/>
            <a:ext cx="8276492" cy="369332"/>
          </a:xfrm>
          <a:prstGeom prst="rect">
            <a:avLst/>
          </a:prstGeom>
          <a:noFill/>
        </p:spPr>
        <p:txBody>
          <a:bodyPr wrap="square" rtlCol="0">
            <a:spAutoFit/>
          </a:bodyPr>
          <a:lstStyle/>
          <a:p>
            <a:r>
              <a:rPr lang="en-US" b="1" dirty="0">
                <a:solidFill>
                  <a:srgbClr val="FF0000"/>
                </a:solidFill>
              </a:rPr>
              <a:t>What does the value of Kurtosis tells about the shape?</a:t>
            </a:r>
          </a:p>
        </p:txBody>
      </p:sp>
      <p:pic>
        <p:nvPicPr>
          <p:cNvPr id="4" name="Picture 3">
            <a:extLst>
              <a:ext uri="{FF2B5EF4-FFF2-40B4-BE49-F238E27FC236}">
                <a16:creationId xmlns:a16="http://schemas.microsoft.com/office/drawing/2014/main" id="{066F0479-7620-3E41-A82A-2CD4D34715C3}"/>
              </a:ext>
            </a:extLst>
          </p:cNvPr>
          <p:cNvPicPr>
            <a:picLocks noChangeAspect="1"/>
          </p:cNvPicPr>
          <p:nvPr/>
        </p:nvPicPr>
        <p:blipFill>
          <a:blip r:embed="rId2"/>
          <a:stretch>
            <a:fillRect/>
          </a:stretch>
        </p:blipFill>
        <p:spPr>
          <a:xfrm>
            <a:off x="3235568" y="4523727"/>
            <a:ext cx="5387731" cy="2050392"/>
          </a:xfrm>
          <a:prstGeom prst="rect">
            <a:avLst/>
          </a:prstGeom>
        </p:spPr>
      </p:pic>
    </p:spTree>
    <p:extLst>
      <p:ext uri="{BB962C8B-B14F-4D97-AF65-F5344CB8AC3E}">
        <p14:creationId xmlns:p14="http://schemas.microsoft.com/office/powerpoint/2010/main" val="414074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1B712A-0DB9-264B-A4D3-B4365DEEB8BA}"/>
              </a:ext>
            </a:extLst>
          </p:cNvPr>
          <p:cNvSpPr txBox="1"/>
          <p:nvPr/>
        </p:nvSpPr>
        <p:spPr>
          <a:xfrm>
            <a:off x="1348154" y="703385"/>
            <a:ext cx="10511404" cy="3416320"/>
          </a:xfrm>
          <a:prstGeom prst="rect">
            <a:avLst/>
          </a:prstGeom>
          <a:noFill/>
        </p:spPr>
        <p:txBody>
          <a:bodyPr wrap="none" rtlCol="0">
            <a:spAutoFit/>
          </a:bodyPr>
          <a:lstStyle/>
          <a:p>
            <a:r>
              <a:rPr lang="en-US" sz="2000" b="1" dirty="0"/>
              <a:t>Uses of Kurtosis:</a:t>
            </a:r>
          </a:p>
          <a:p>
            <a:endParaRPr lang="en-US" dirty="0"/>
          </a:p>
          <a:p>
            <a:endParaRPr lang="en-US" dirty="0"/>
          </a:p>
          <a:p>
            <a:r>
              <a:rPr lang="en-US" dirty="0"/>
              <a:t>1. Depicts the shape of the distribution -  specially tails.</a:t>
            </a:r>
          </a:p>
          <a:p>
            <a:endParaRPr lang="en-US" dirty="0"/>
          </a:p>
          <a:p>
            <a:r>
              <a:rPr lang="en-US" dirty="0"/>
              <a:t>2. Outlier Detection : Large Kurtosis suggests there could be outliers in the data.</a:t>
            </a:r>
          </a:p>
          <a:p>
            <a:endParaRPr lang="en-US" dirty="0"/>
          </a:p>
          <a:p>
            <a:r>
              <a:rPr lang="en-US" dirty="0"/>
              <a:t>3. With high kurtosis, there is a chance of high variance and hence test on Mean could lead to bad results.</a:t>
            </a:r>
          </a:p>
          <a:p>
            <a:r>
              <a:rPr lang="en-US" dirty="0"/>
              <a:t>     Hence, in that case, we would need to choose a more robust option – like test on Median.</a:t>
            </a:r>
          </a:p>
          <a:p>
            <a:endParaRPr lang="en-US" dirty="0"/>
          </a:p>
          <a:p>
            <a:r>
              <a:rPr lang="en-US" dirty="0"/>
              <a:t>4. Financial Risk: E.g. The return of your asset can be farther from the mean. (Than predicted using normal</a:t>
            </a:r>
          </a:p>
          <a:p>
            <a:r>
              <a:rPr lang="en-US" dirty="0"/>
              <a:t>    distribution).</a:t>
            </a:r>
          </a:p>
        </p:txBody>
      </p:sp>
    </p:spTree>
    <p:extLst>
      <p:ext uri="{BB962C8B-B14F-4D97-AF65-F5344CB8AC3E}">
        <p14:creationId xmlns:p14="http://schemas.microsoft.com/office/powerpoint/2010/main" val="4664930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E7A4B6-0230-1642-B56B-BE3B61359341}"/>
              </a:ext>
            </a:extLst>
          </p:cNvPr>
          <p:cNvSpPr/>
          <p:nvPr/>
        </p:nvSpPr>
        <p:spPr>
          <a:xfrm>
            <a:off x="1184030" y="188966"/>
            <a:ext cx="10398369" cy="2923877"/>
          </a:xfrm>
          <a:prstGeom prst="rect">
            <a:avLst/>
          </a:prstGeom>
        </p:spPr>
        <p:txBody>
          <a:bodyPr wrap="square">
            <a:spAutoFit/>
          </a:bodyPr>
          <a:lstStyle/>
          <a:p>
            <a:r>
              <a:rPr lang="en-US" sz="2800" b="1" dirty="0">
                <a:solidFill>
                  <a:srgbClr val="FF0000"/>
                </a:solidFill>
              </a:rPr>
              <a:t>Outliers</a:t>
            </a:r>
          </a:p>
          <a:p>
            <a:endParaRPr lang="en-US" dirty="0"/>
          </a:p>
          <a:p>
            <a:r>
              <a:rPr lang="en-US" sz="2400" dirty="0">
                <a:solidFill>
                  <a:srgbClr val="FF0000"/>
                </a:solidFill>
              </a:rPr>
              <a:t>What is outlier?</a:t>
            </a:r>
            <a:endParaRPr lang="en-US" dirty="0"/>
          </a:p>
          <a:p>
            <a:endParaRPr lang="en-US" dirty="0"/>
          </a:p>
          <a:p>
            <a:r>
              <a:rPr lang="en-GB" dirty="0"/>
              <a:t>An </a:t>
            </a:r>
            <a:r>
              <a:rPr lang="en-GB" i="1" dirty="0"/>
              <a:t>outlier</a:t>
            </a:r>
            <a:r>
              <a:rPr lang="en-GB" dirty="0"/>
              <a:t> is an observation that lies an abnormal distance from other values in a random sample from a population. In a sense, this definition leaves it up to the analyst to decide what will be considered abnormal.</a:t>
            </a:r>
          </a:p>
          <a:p>
            <a:endParaRPr lang="en-GB" dirty="0"/>
          </a:p>
          <a:p>
            <a:r>
              <a:rPr lang="en-US" sz="2400" dirty="0">
                <a:solidFill>
                  <a:srgbClr val="FF0000"/>
                </a:solidFill>
              </a:rPr>
              <a:t>Common Causes of Outliers</a:t>
            </a:r>
          </a:p>
        </p:txBody>
      </p:sp>
      <p:pic>
        <p:nvPicPr>
          <p:cNvPr id="3" name="Picture 2">
            <a:extLst>
              <a:ext uri="{FF2B5EF4-FFF2-40B4-BE49-F238E27FC236}">
                <a16:creationId xmlns:a16="http://schemas.microsoft.com/office/drawing/2014/main" id="{E805633A-1E68-804E-9E6A-05E1B04BB06B}"/>
              </a:ext>
            </a:extLst>
          </p:cNvPr>
          <p:cNvPicPr>
            <a:picLocks noChangeAspect="1"/>
          </p:cNvPicPr>
          <p:nvPr/>
        </p:nvPicPr>
        <p:blipFill>
          <a:blip r:embed="rId2"/>
          <a:stretch>
            <a:fillRect/>
          </a:stretch>
        </p:blipFill>
        <p:spPr>
          <a:xfrm>
            <a:off x="8196657" y="3429000"/>
            <a:ext cx="3631927" cy="2208262"/>
          </a:xfrm>
          <a:prstGeom prst="rect">
            <a:avLst/>
          </a:prstGeom>
        </p:spPr>
      </p:pic>
      <p:sp>
        <p:nvSpPr>
          <p:cNvPr id="4" name="TextBox 3">
            <a:extLst>
              <a:ext uri="{FF2B5EF4-FFF2-40B4-BE49-F238E27FC236}">
                <a16:creationId xmlns:a16="http://schemas.microsoft.com/office/drawing/2014/main" id="{BDEB4079-A491-0B42-8963-6AD4D4709B50}"/>
              </a:ext>
            </a:extLst>
          </p:cNvPr>
          <p:cNvSpPr txBox="1"/>
          <p:nvPr/>
        </p:nvSpPr>
        <p:spPr>
          <a:xfrm>
            <a:off x="1242646" y="3165231"/>
            <a:ext cx="6729046" cy="3139321"/>
          </a:xfrm>
          <a:prstGeom prst="rect">
            <a:avLst/>
          </a:prstGeom>
          <a:noFill/>
        </p:spPr>
        <p:txBody>
          <a:bodyPr wrap="square" rtlCol="0">
            <a:spAutoFit/>
          </a:bodyPr>
          <a:lstStyle/>
          <a:p>
            <a:pPr marL="342900" indent="-342900">
              <a:buFont typeface="+mj-lt"/>
              <a:buAutoNum type="arabicPeriod"/>
            </a:pPr>
            <a:r>
              <a:rPr lang="en-GB" dirty="0"/>
              <a:t>Data entry errors (human errors)</a:t>
            </a:r>
          </a:p>
          <a:p>
            <a:pPr marL="342900" indent="-342900">
              <a:buFont typeface="+mj-lt"/>
              <a:buAutoNum type="arabicPeriod"/>
            </a:pPr>
            <a:r>
              <a:rPr lang="en-GB" dirty="0"/>
              <a:t>Measurement errors (instrument errors)</a:t>
            </a:r>
          </a:p>
          <a:p>
            <a:pPr marL="342900" indent="-342900">
              <a:buFont typeface="+mj-lt"/>
              <a:buAutoNum type="arabicPeriod"/>
            </a:pPr>
            <a:r>
              <a:rPr lang="en-GB" dirty="0"/>
              <a:t>Experimental errors (data extraction or experiment planning/executing errors)</a:t>
            </a:r>
          </a:p>
          <a:p>
            <a:pPr marL="342900" indent="-342900">
              <a:buFont typeface="+mj-lt"/>
              <a:buAutoNum type="arabicPeriod"/>
            </a:pPr>
            <a:r>
              <a:rPr lang="en-GB" dirty="0"/>
              <a:t>Intentional (dummy outliers made to test detection methods)</a:t>
            </a:r>
          </a:p>
          <a:p>
            <a:pPr marL="342900" indent="-342900">
              <a:buFont typeface="+mj-lt"/>
              <a:buAutoNum type="arabicPeriod"/>
            </a:pPr>
            <a:r>
              <a:rPr lang="en-GB" dirty="0"/>
              <a:t>Data processing errors (data manipulation or data set unintended mutations)</a:t>
            </a:r>
          </a:p>
          <a:p>
            <a:pPr marL="342900" indent="-342900">
              <a:buFont typeface="+mj-lt"/>
              <a:buAutoNum type="arabicPeriod"/>
            </a:pPr>
            <a:r>
              <a:rPr lang="en-GB" dirty="0"/>
              <a:t>Sampling errors (extracting or mixing data from wrong or various sources)</a:t>
            </a:r>
          </a:p>
          <a:p>
            <a:pPr marL="342900" indent="-342900">
              <a:buFont typeface="+mj-lt"/>
              <a:buAutoNum type="arabicPeriod"/>
            </a:pPr>
            <a:r>
              <a:rPr lang="en-GB" dirty="0"/>
              <a:t>Natural (not an error, novelties in data)</a:t>
            </a:r>
          </a:p>
          <a:p>
            <a:endParaRPr lang="en-US" dirty="0"/>
          </a:p>
        </p:txBody>
      </p:sp>
    </p:spTree>
    <p:extLst>
      <p:ext uri="{BB962C8B-B14F-4D97-AF65-F5344CB8AC3E}">
        <p14:creationId xmlns:p14="http://schemas.microsoft.com/office/powerpoint/2010/main" val="4102260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B76C27-C42C-1141-B33F-9980E54E58B0}"/>
              </a:ext>
            </a:extLst>
          </p:cNvPr>
          <p:cNvSpPr txBox="1"/>
          <p:nvPr/>
        </p:nvSpPr>
        <p:spPr>
          <a:xfrm>
            <a:off x="762002" y="0"/>
            <a:ext cx="10843845" cy="5847755"/>
          </a:xfrm>
          <a:prstGeom prst="rect">
            <a:avLst/>
          </a:prstGeom>
          <a:noFill/>
        </p:spPr>
        <p:txBody>
          <a:bodyPr wrap="square" rtlCol="0">
            <a:spAutoFit/>
          </a:bodyPr>
          <a:lstStyle/>
          <a:p>
            <a:r>
              <a:rPr lang="en-US" sz="3200" dirty="0">
                <a:solidFill>
                  <a:srgbClr val="FF0000"/>
                </a:solidFill>
              </a:rPr>
              <a:t>Common methods of determining an Outlier</a:t>
            </a:r>
          </a:p>
          <a:p>
            <a:endParaRPr lang="en-US" dirty="0"/>
          </a:p>
          <a:p>
            <a:r>
              <a:rPr lang="en-US" dirty="0"/>
              <a:t>1.   Sort the data and see for the extreme values</a:t>
            </a:r>
          </a:p>
          <a:p>
            <a:r>
              <a:rPr lang="en-US" dirty="0"/>
              <a:t>2.   Plotting – Boxplot, Scatterplot</a:t>
            </a:r>
          </a:p>
          <a:p>
            <a:r>
              <a:rPr lang="en-US" dirty="0"/>
              <a:t>3.   IQR Method</a:t>
            </a:r>
          </a:p>
          <a:p>
            <a:r>
              <a:rPr lang="en-US" dirty="0"/>
              <a:t>4.   Z-Score Method</a:t>
            </a:r>
          </a:p>
          <a:p>
            <a:pPr marL="342900" indent="-342900">
              <a:buAutoNum type="arabicPeriod" startAt="5"/>
            </a:pPr>
            <a:endParaRPr lang="en-US" dirty="0"/>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r>
              <a:rPr lang="en-US" sz="2400" dirty="0">
                <a:solidFill>
                  <a:srgbClr val="FF0000"/>
                </a:solidFill>
              </a:rPr>
              <a:t>Why do we need to treat outliers?</a:t>
            </a:r>
          </a:p>
          <a:p>
            <a:r>
              <a:rPr lang="en-GB" dirty="0"/>
              <a:t>Outliers can impact the results of our analysis  and statistical modelling in a drastic way.</a:t>
            </a:r>
            <a:endParaRPr lang="en-US" sz="2800" dirty="0"/>
          </a:p>
        </p:txBody>
      </p:sp>
      <p:pic>
        <p:nvPicPr>
          <p:cNvPr id="3" name="Picture 2">
            <a:extLst>
              <a:ext uri="{FF2B5EF4-FFF2-40B4-BE49-F238E27FC236}">
                <a16:creationId xmlns:a16="http://schemas.microsoft.com/office/drawing/2014/main" id="{246C0F84-DFD3-0F42-84B6-51A6147AA21B}"/>
              </a:ext>
            </a:extLst>
          </p:cNvPr>
          <p:cNvPicPr>
            <a:picLocks noChangeAspect="1"/>
          </p:cNvPicPr>
          <p:nvPr/>
        </p:nvPicPr>
        <p:blipFill>
          <a:blip r:embed="rId2"/>
          <a:stretch>
            <a:fillRect/>
          </a:stretch>
        </p:blipFill>
        <p:spPr>
          <a:xfrm>
            <a:off x="4309846" y="1518614"/>
            <a:ext cx="6764743" cy="3364523"/>
          </a:xfrm>
          <a:prstGeom prst="rect">
            <a:avLst/>
          </a:prstGeom>
        </p:spPr>
      </p:pic>
    </p:spTree>
    <p:extLst>
      <p:ext uri="{BB962C8B-B14F-4D97-AF65-F5344CB8AC3E}">
        <p14:creationId xmlns:p14="http://schemas.microsoft.com/office/powerpoint/2010/main" val="77964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7F6ED1-7AB2-5A44-B4D1-91FB78110177}"/>
              </a:ext>
            </a:extLst>
          </p:cNvPr>
          <p:cNvPicPr>
            <a:picLocks noChangeAspect="1"/>
          </p:cNvPicPr>
          <p:nvPr/>
        </p:nvPicPr>
        <p:blipFill>
          <a:blip r:embed="rId2"/>
          <a:stretch>
            <a:fillRect/>
          </a:stretch>
        </p:blipFill>
        <p:spPr>
          <a:xfrm>
            <a:off x="741582" y="621322"/>
            <a:ext cx="11450417" cy="6004215"/>
          </a:xfrm>
          <a:prstGeom prst="rect">
            <a:avLst/>
          </a:prstGeom>
        </p:spPr>
      </p:pic>
      <p:sp>
        <p:nvSpPr>
          <p:cNvPr id="3" name="TextBox 2">
            <a:extLst>
              <a:ext uri="{FF2B5EF4-FFF2-40B4-BE49-F238E27FC236}">
                <a16:creationId xmlns:a16="http://schemas.microsoft.com/office/drawing/2014/main" id="{90F47BFB-F35D-2A47-9DF6-ACA57E626A0F}"/>
              </a:ext>
            </a:extLst>
          </p:cNvPr>
          <p:cNvSpPr txBox="1"/>
          <p:nvPr/>
        </p:nvSpPr>
        <p:spPr>
          <a:xfrm>
            <a:off x="1512276" y="1031632"/>
            <a:ext cx="2484334" cy="646331"/>
          </a:xfrm>
          <a:prstGeom prst="rect">
            <a:avLst/>
          </a:prstGeom>
          <a:noFill/>
        </p:spPr>
        <p:txBody>
          <a:bodyPr wrap="none" rtlCol="0">
            <a:spAutoFit/>
          </a:bodyPr>
          <a:lstStyle/>
          <a:p>
            <a:r>
              <a:rPr lang="en-US" sz="3600" b="1" u="sng" dirty="0">
                <a:solidFill>
                  <a:srgbClr val="FF0000"/>
                </a:solidFill>
              </a:rPr>
              <a:t>IQR Method</a:t>
            </a:r>
          </a:p>
        </p:txBody>
      </p:sp>
    </p:spTree>
    <p:extLst>
      <p:ext uri="{BB962C8B-B14F-4D97-AF65-F5344CB8AC3E}">
        <p14:creationId xmlns:p14="http://schemas.microsoft.com/office/powerpoint/2010/main" val="37159898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FF9D21-44D4-1743-9C06-39FE45F2A7B7}"/>
              </a:ext>
            </a:extLst>
          </p:cNvPr>
          <p:cNvSpPr txBox="1"/>
          <p:nvPr/>
        </p:nvSpPr>
        <p:spPr>
          <a:xfrm>
            <a:off x="1324706" y="703385"/>
            <a:ext cx="10339755" cy="1200329"/>
          </a:xfrm>
          <a:prstGeom prst="rect">
            <a:avLst/>
          </a:prstGeom>
          <a:noFill/>
        </p:spPr>
        <p:txBody>
          <a:bodyPr wrap="square" rtlCol="0">
            <a:spAutoFit/>
          </a:bodyPr>
          <a:lstStyle/>
          <a:p>
            <a:r>
              <a:rPr lang="en-US" dirty="0"/>
              <a:t>Q. Can you identify the outliers from the below dataset, using the IQR method?</a:t>
            </a:r>
          </a:p>
          <a:p>
            <a:r>
              <a:rPr lang="en-US" dirty="0"/>
              <a:t>     </a:t>
            </a:r>
          </a:p>
          <a:p>
            <a:r>
              <a:rPr lang="en-US" b="1" dirty="0">
                <a:solidFill>
                  <a:srgbClr val="0070C0"/>
                </a:solidFill>
              </a:rPr>
              <a:t>26.0 ℃</a:t>
            </a:r>
            <a:r>
              <a:rPr lang="en-US" b="1" dirty="0">
                <a:solidFill>
                  <a:srgbClr val="FF0000"/>
                </a:solidFill>
              </a:rPr>
              <a:t> , </a:t>
            </a:r>
            <a:r>
              <a:rPr lang="en-US" b="1" dirty="0">
                <a:solidFill>
                  <a:srgbClr val="0070C0"/>
                </a:solidFill>
              </a:rPr>
              <a:t>15.0 ℃ </a:t>
            </a:r>
            <a:r>
              <a:rPr lang="en-US" b="1" dirty="0">
                <a:solidFill>
                  <a:srgbClr val="FF0000"/>
                </a:solidFill>
              </a:rPr>
              <a:t>, </a:t>
            </a:r>
            <a:r>
              <a:rPr lang="en-US" b="1" dirty="0">
                <a:solidFill>
                  <a:srgbClr val="0070C0"/>
                </a:solidFill>
              </a:rPr>
              <a:t>20.5 ℃</a:t>
            </a:r>
            <a:r>
              <a:rPr lang="en-US" b="1" dirty="0">
                <a:solidFill>
                  <a:srgbClr val="FF0000"/>
                </a:solidFill>
              </a:rPr>
              <a:t> , </a:t>
            </a:r>
            <a:r>
              <a:rPr lang="en-US" b="1" dirty="0">
                <a:solidFill>
                  <a:srgbClr val="0070C0"/>
                </a:solidFill>
              </a:rPr>
              <a:t>31 ℃</a:t>
            </a:r>
            <a:r>
              <a:rPr lang="en-US" b="1" dirty="0">
                <a:solidFill>
                  <a:srgbClr val="FF0000"/>
                </a:solidFill>
              </a:rPr>
              <a:t> , </a:t>
            </a:r>
            <a:r>
              <a:rPr lang="en-US" b="1" dirty="0">
                <a:solidFill>
                  <a:srgbClr val="0070C0"/>
                </a:solidFill>
              </a:rPr>
              <a:t>-350.0 ℃</a:t>
            </a:r>
            <a:r>
              <a:rPr lang="en-US" b="1" dirty="0">
                <a:solidFill>
                  <a:srgbClr val="FF0000"/>
                </a:solidFill>
              </a:rPr>
              <a:t> , </a:t>
            </a:r>
            <a:r>
              <a:rPr lang="en-US" b="1" dirty="0">
                <a:solidFill>
                  <a:srgbClr val="0070C0"/>
                </a:solidFill>
              </a:rPr>
              <a:t>31.0 ℃</a:t>
            </a:r>
            <a:r>
              <a:rPr lang="en-US" b="1" dirty="0">
                <a:solidFill>
                  <a:srgbClr val="FF0000"/>
                </a:solidFill>
              </a:rPr>
              <a:t> , </a:t>
            </a:r>
            <a:r>
              <a:rPr lang="en-US" b="1" dirty="0">
                <a:solidFill>
                  <a:srgbClr val="0070C0"/>
                </a:solidFill>
              </a:rPr>
              <a:t>30.5 ℃</a:t>
            </a:r>
          </a:p>
          <a:p>
            <a:endParaRPr lang="en-US" dirty="0"/>
          </a:p>
        </p:txBody>
      </p:sp>
    </p:spTree>
    <p:extLst>
      <p:ext uri="{BB962C8B-B14F-4D97-AF65-F5344CB8AC3E}">
        <p14:creationId xmlns:p14="http://schemas.microsoft.com/office/powerpoint/2010/main" val="25197237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B1EAAE-7DF6-D040-9B11-C0D1E3B14F99}"/>
              </a:ext>
            </a:extLst>
          </p:cNvPr>
          <p:cNvPicPr>
            <a:picLocks noChangeAspect="1"/>
          </p:cNvPicPr>
          <p:nvPr/>
        </p:nvPicPr>
        <p:blipFill>
          <a:blip r:embed="rId2"/>
          <a:stretch>
            <a:fillRect/>
          </a:stretch>
        </p:blipFill>
        <p:spPr>
          <a:xfrm>
            <a:off x="719226" y="664063"/>
            <a:ext cx="11472774" cy="6015938"/>
          </a:xfrm>
          <a:prstGeom prst="rect">
            <a:avLst/>
          </a:prstGeom>
        </p:spPr>
      </p:pic>
      <p:grpSp>
        <p:nvGrpSpPr>
          <p:cNvPr id="5" name="Group 4">
            <a:extLst>
              <a:ext uri="{FF2B5EF4-FFF2-40B4-BE49-F238E27FC236}">
                <a16:creationId xmlns:a16="http://schemas.microsoft.com/office/drawing/2014/main" id="{52133DBE-ACF2-AB40-AEF3-C53901F183A3}"/>
              </a:ext>
            </a:extLst>
          </p:cNvPr>
          <p:cNvGrpSpPr/>
          <p:nvPr/>
        </p:nvGrpSpPr>
        <p:grpSpPr>
          <a:xfrm>
            <a:off x="2058498" y="2551892"/>
            <a:ext cx="390600" cy="1101960"/>
            <a:chOff x="2058498" y="2551892"/>
            <a:chExt cx="390600" cy="11019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1B4CBE0-8EFA-9A42-8D37-82DFF1368EC8}"/>
                    </a:ext>
                  </a:extLst>
                </p14:cNvPr>
                <p14:cNvContentPartPr/>
                <p14:nvPr/>
              </p14:nvContentPartPr>
              <p14:xfrm>
                <a:off x="2117178" y="2551892"/>
                <a:ext cx="331920" cy="1053000"/>
              </p14:xfrm>
            </p:contentPart>
          </mc:Choice>
          <mc:Fallback xmlns="">
            <p:pic>
              <p:nvPicPr>
                <p:cNvPr id="3" name="Ink 2">
                  <a:extLst>
                    <a:ext uri="{FF2B5EF4-FFF2-40B4-BE49-F238E27FC236}">
                      <a16:creationId xmlns:a16="http://schemas.microsoft.com/office/drawing/2014/main" id="{01B4CBE0-8EFA-9A42-8D37-82DFF1368EC8}"/>
                    </a:ext>
                  </a:extLst>
                </p:cNvPr>
                <p:cNvPicPr/>
                <p:nvPr/>
              </p:nvPicPr>
              <p:blipFill>
                <a:blip r:embed="rId4"/>
                <a:stretch>
                  <a:fillRect/>
                </a:stretch>
              </p:blipFill>
              <p:spPr>
                <a:xfrm>
                  <a:off x="2108178" y="2543252"/>
                  <a:ext cx="349560" cy="107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75932AC-85EF-5B43-9207-78D59E87287C}"/>
                    </a:ext>
                  </a:extLst>
                </p14:cNvPr>
                <p14:cNvContentPartPr/>
                <p14:nvPr/>
              </p14:nvContentPartPr>
              <p14:xfrm>
                <a:off x="2058498" y="3466292"/>
                <a:ext cx="275760" cy="187560"/>
              </p14:xfrm>
            </p:contentPart>
          </mc:Choice>
          <mc:Fallback xmlns="">
            <p:pic>
              <p:nvPicPr>
                <p:cNvPr id="4" name="Ink 3">
                  <a:extLst>
                    <a:ext uri="{FF2B5EF4-FFF2-40B4-BE49-F238E27FC236}">
                      <a16:creationId xmlns:a16="http://schemas.microsoft.com/office/drawing/2014/main" id="{875932AC-85EF-5B43-9207-78D59E87287C}"/>
                    </a:ext>
                  </a:extLst>
                </p:cNvPr>
                <p:cNvPicPr/>
                <p:nvPr/>
              </p:nvPicPr>
              <p:blipFill>
                <a:blip r:embed="rId6"/>
                <a:stretch>
                  <a:fillRect/>
                </a:stretch>
              </p:blipFill>
              <p:spPr>
                <a:xfrm>
                  <a:off x="2049498" y="3457652"/>
                  <a:ext cx="293400" cy="205200"/>
                </a:xfrm>
                <a:prstGeom prst="rect">
                  <a:avLst/>
                </a:prstGeom>
              </p:spPr>
            </p:pic>
          </mc:Fallback>
        </mc:AlternateContent>
      </p:grpSp>
      <p:grpSp>
        <p:nvGrpSpPr>
          <p:cNvPr id="8" name="Group 7">
            <a:extLst>
              <a:ext uri="{FF2B5EF4-FFF2-40B4-BE49-F238E27FC236}">
                <a16:creationId xmlns:a16="http://schemas.microsoft.com/office/drawing/2014/main" id="{E9315EC4-777B-1F47-B417-7F73FD895DA3}"/>
              </a:ext>
            </a:extLst>
          </p:cNvPr>
          <p:cNvGrpSpPr/>
          <p:nvPr/>
        </p:nvGrpSpPr>
        <p:grpSpPr>
          <a:xfrm>
            <a:off x="10292778" y="2520932"/>
            <a:ext cx="619920" cy="1206000"/>
            <a:chOff x="10292778" y="2520932"/>
            <a:chExt cx="619920" cy="1206000"/>
          </a:xfrm>
        </p:grpSpPr>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0ED1E1DA-4EF1-5542-8EAA-67005BCE09AB}"/>
                    </a:ext>
                  </a:extLst>
                </p14:cNvPr>
                <p14:cNvContentPartPr/>
                <p14:nvPr/>
              </p14:nvContentPartPr>
              <p14:xfrm>
                <a:off x="10292778" y="2520932"/>
                <a:ext cx="550080" cy="1199520"/>
              </p14:xfrm>
            </p:contentPart>
          </mc:Choice>
          <mc:Fallback xmlns="">
            <p:pic>
              <p:nvPicPr>
                <p:cNvPr id="6" name="Ink 5">
                  <a:extLst>
                    <a:ext uri="{FF2B5EF4-FFF2-40B4-BE49-F238E27FC236}">
                      <a16:creationId xmlns:a16="http://schemas.microsoft.com/office/drawing/2014/main" id="{0ED1E1DA-4EF1-5542-8EAA-67005BCE09AB}"/>
                    </a:ext>
                  </a:extLst>
                </p:cNvPr>
                <p:cNvPicPr/>
                <p:nvPr/>
              </p:nvPicPr>
              <p:blipFill>
                <a:blip r:embed="rId8"/>
                <a:stretch>
                  <a:fillRect/>
                </a:stretch>
              </p:blipFill>
              <p:spPr>
                <a:xfrm>
                  <a:off x="10284138" y="2511932"/>
                  <a:ext cx="567720" cy="121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D1E89AB8-8596-B84E-B2DE-E5C40946869D}"/>
                    </a:ext>
                  </a:extLst>
                </p14:cNvPr>
                <p14:cNvContentPartPr/>
                <p14:nvPr/>
              </p14:nvContentPartPr>
              <p14:xfrm>
                <a:off x="10719378" y="3427052"/>
                <a:ext cx="193320" cy="299880"/>
              </p14:xfrm>
            </p:contentPart>
          </mc:Choice>
          <mc:Fallback xmlns="">
            <p:pic>
              <p:nvPicPr>
                <p:cNvPr id="7" name="Ink 6">
                  <a:extLst>
                    <a:ext uri="{FF2B5EF4-FFF2-40B4-BE49-F238E27FC236}">
                      <a16:creationId xmlns:a16="http://schemas.microsoft.com/office/drawing/2014/main" id="{D1E89AB8-8596-B84E-B2DE-E5C40946869D}"/>
                    </a:ext>
                  </a:extLst>
                </p:cNvPr>
                <p:cNvPicPr/>
                <p:nvPr/>
              </p:nvPicPr>
              <p:blipFill>
                <a:blip r:embed="rId10"/>
                <a:stretch>
                  <a:fillRect/>
                </a:stretch>
              </p:blipFill>
              <p:spPr>
                <a:xfrm>
                  <a:off x="10710378" y="3418052"/>
                  <a:ext cx="210960" cy="31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6B36B52-0384-1F43-9B96-FC068CDB0B51}"/>
                  </a:ext>
                </a:extLst>
              </p14:cNvPr>
              <p14:cNvContentPartPr/>
              <p14:nvPr/>
            </p14:nvContentPartPr>
            <p14:xfrm>
              <a:off x="6318018" y="2893532"/>
              <a:ext cx="218520" cy="866520"/>
            </p14:xfrm>
          </p:contentPart>
        </mc:Choice>
        <mc:Fallback xmlns="">
          <p:pic>
            <p:nvPicPr>
              <p:cNvPr id="9" name="Ink 8">
                <a:extLst>
                  <a:ext uri="{FF2B5EF4-FFF2-40B4-BE49-F238E27FC236}">
                    <a16:creationId xmlns:a16="http://schemas.microsoft.com/office/drawing/2014/main" id="{36B36B52-0384-1F43-9B96-FC068CDB0B51}"/>
                  </a:ext>
                </a:extLst>
              </p:cNvPr>
              <p:cNvPicPr/>
              <p:nvPr/>
            </p:nvPicPr>
            <p:blipFill>
              <a:blip r:embed="rId12"/>
              <a:stretch>
                <a:fillRect/>
              </a:stretch>
            </p:blipFill>
            <p:spPr>
              <a:xfrm>
                <a:off x="6309378" y="2884532"/>
                <a:ext cx="236160" cy="884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3D05E846-6A5B-434D-8B66-5290E6BB1F65}"/>
                  </a:ext>
                </a:extLst>
              </p14:cNvPr>
              <p14:cNvContentPartPr/>
              <p14:nvPr/>
            </p14:nvContentPartPr>
            <p14:xfrm>
              <a:off x="8353458" y="2922692"/>
              <a:ext cx="550800" cy="795240"/>
            </p14:xfrm>
          </p:contentPart>
        </mc:Choice>
        <mc:Fallback xmlns="">
          <p:pic>
            <p:nvPicPr>
              <p:cNvPr id="10" name="Ink 9">
                <a:extLst>
                  <a:ext uri="{FF2B5EF4-FFF2-40B4-BE49-F238E27FC236}">
                    <a16:creationId xmlns:a16="http://schemas.microsoft.com/office/drawing/2014/main" id="{3D05E846-6A5B-434D-8B66-5290E6BB1F65}"/>
                  </a:ext>
                </a:extLst>
              </p:cNvPr>
              <p:cNvPicPr/>
              <p:nvPr/>
            </p:nvPicPr>
            <p:blipFill>
              <a:blip r:embed="rId14"/>
              <a:stretch>
                <a:fillRect/>
              </a:stretch>
            </p:blipFill>
            <p:spPr>
              <a:xfrm>
                <a:off x="8344458" y="2913692"/>
                <a:ext cx="568440" cy="812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489AB02B-5255-9142-BC63-20068BB00773}"/>
                  </a:ext>
                </a:extLst>
              </p14:cNvPr>
              <p14:cNvContentPartPr/>
              <p14:nvPr/>
            </p14:nvContentPartPr>
            <p14:xfrm>
              <a:off x="3978378" y="2876612"/>
              <a:ext cx="547920" cy="942840"/>
            </p14:xfrm>
          </p:contentPart>
        </mc:Choice>
        <mc:Fallback xmlns="">
          <p:pic>
            <p:nvPicPr>
              <p:cNvPr id="11" name="Ink 10">
                <a:extLst>
                  <a:ext uri="{FF2B5EF4-FFF2-40B4-BE49-F238E27FC236}">
                    <a16:creationId xmlns:a16="http://schemas.microsoft.com/office/drawing/2014/main" id="{489AB02B-5255-9142-BC63-20068BB00773}"/>
                  </a:ext>
                </a:extLst>
              </p:cNvPr>
              <p:cNvPicPr/>
              <p:nvPr/>
            </p:nvPicPr>
            <p:blipFill>
              <a:blip r:embed="rId16"/>
              <a:stretch>
                <a:fillRect/>
              </a:stretch>
            </p:blipFill>
            <p:spPr>
              <a:xfrm>
                <a:off x="3969738" y="2867972"/>
                <a:ext cx="565560" cy="96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DF96C53-F8D6-6342-B18B-CB3BABDDE2D1}"/>
                  </a:ext>
                </a:extLst>
              </p14:cNvPr>
              <p14:cNvContentPartPr/>
              <p14:nvPr/>
            </p14:nvContentPartPr>
            <p14:xfrm>
              <a:off x="3986298" y="3584372"/>
              <a:ext cx="3240" cy="175320"/>
            </p14:xfrm>
          </p:contentPart>
        </mc:Choice>
        <mc:Fallback xmlns="">
          <p:pic>
            <p:nvPicPr>
              <p:cNvPr id="12" name="Ink 11">
                <a:extLst>
                  <a:ext uri="{FF2B5EF4-FFF2-40B4-BE49-F238E27FC236}">
                    <a16:creationId xmlns:a16="http://schemas.microsoft.com/office/drawing/2014/main" id="{2DF96C53-F8D6-6342-B18B-CB3BABDDE2D1}"/>
                  </a:ext>
                </a:extLst>
              </p:cNvPr>
              <p:cNvPicPr/>
              <p:nvPr/>
            </p:nvPicPr>
            <p:blipFill>
              <a:blip r:embed="rId18"/>
              <a:stretch>
                <a:fillRect/>
              </a:stretch>
            </p:blipFill>
            <p:spPr>
              <a:xfrm>
                <a:off x="3977298" y="3575732"/>
                <a:ext cx="20880" cy="192960"/>
              </a:xfrm>
              <a:prstGeom prst="rect">
                <a:avLst/>
              </a:prstGeom>
            </p:spPr>
          </p:pic>
        </mc:Fallback>
      </mc:AlternateContent>
      <p:sp>
        <p:nvSpPr>
          <p:cNvPr id="13" name="TextBox 12">
            <a:extLst>
              <a:ext uri="{FF2B5EF4-FFF2-40B4-BE49-F238E27FC236}">
                <a16:creationId xmlns:a16="http://schemas.microsoft.com/office/drawing/2014/main" id="{DE7FE7D2-A05B-C94C-97A9-1C4C61659C6A}"/>
              </a:ext>
            </a:extLst>
          </p:cNvPr>
          <p:cNvSpPr txBox="1"/>
          <p:nvPr/>
        </p:nvSpPr>
        <p:spPr>
          <a:xfrm>
            <a:off x="1243013" y="4947160"/>
            <a:ext cx="3617364" cy="830997"/>
          </a:xfrm>
          <a:prstGeom prst="rect">
            <a:avLst/>
          </a:prstGeom>
          <a:noFill/>
        </p:spPr>
        <p:txBody>
          <a:bodyPr wrap="square" rtlCol="0">
            <a:spAutoFit/>
          </a:bodyPr>
          <a:lstStyle/>
          <a:p>
            <a:r>
              <a:rPr lang="en-US" sz="2400" b="1" dirty="0">
                <a:solidFill>
                  <a:srgbClr val="FF0000"/>
                </a:solidFill>
              </a:rPr>
              <a:t>Outliers &lt;  Q1 – 1.5 (IQR)</a:t>
            </a:r>
          </a:p>
          <a:p>
            <a:r>
              <a:rPr lang="en-US" sz="2400" b="1" dirty="0">
                <a:solidFill>
                  <a:srgbClr val="FF0000"/>
                </a:solidFill>
              </a:rPr>
              <a:t>              &gt;  Q3 + 1.5 (IQR)</a:t>
            </a:r>
          </a:p>
        </p:txBody>
      </p:sp>
      <p:sp>
        <p:nvSpPr>
          <p:cNvPr id="14" name="TextBox 13">
            <a:extLst>
              <a:ext uri="{FF2B5EF4-FFF2-40B4-BE49-F238E27FC236}">
                <a16:creationId xmlns:a16="http://schemas.microsoft.com/office/drawing/2014/main" id="{FB70C336-D1A9-314D-992E-A9E618D75796}"/>
              </a:ext>
            </a:extLst>
          </p:cNvPr>
          <p:cNvSpPr txBox="1"/>
          <p:nvPr/>
        </p:nvSpPr>
        <p:spPr>
          <a:xfrm>
            <a:off x="8270878" y="4939070"/>
            <a:ext cx="2895344" cy="830997"/>
          </a:xfrm>
          <a:prstGeom prst="rect">
            <a:avLst/>
          </a:prstGeom>
          <a:noFill/>
        </p:spPr>
        <p:txBody>
          <a:bodyPr wrap="none" rtlCol="0">
            <a:spAutoFit/>
          </a:bodyPr>
          <a:lstStyle/>
          <a:p>
            <a:r>
              <a:rPr lang="en-US" sz="2400" b="1" dirty="0">
                <a:solidFill>
                  <a:srgbClr val="FF0000"/>
                </a:solidFill>
              </a:rPr>
              <a:t>25 – 1.5 (11) = 8.5</a:t>
            </a:r>
          </a:p>
          <a:p>
            <a:r>
              <a:rPr lang="en-US" sz="2400" b="1" dirty="0">
                <a:solidFill>
                  <a:srgbClr val="FF0000"/>
                </a:solidFill>
              </a:rPr>
              <a:t>36 + 1.5 (11) = 52.5</a:t>
            </a:r>
          </a:p>
        </p:txBody>
      </p:sp>
      <p:cxnSp>
        <p:nvCxnSpPr>
          <p:cNvPr id="16" name="Straight Arrow Connector 15">
            <a:extLst>
              <a:ext uri="{FF2B5EF4-FFF2-40B4-BE49-F238E27FC236}">
                <a16:creationId xmlns:a16="http://schemas.microsoft.com/office/drawing/2014/main" id="{4ED2735F-8BA9-304F-A154-56E44532A02E}"/>
              </a:ext>
            </a:extLst>
          </p:cNvPr>
          <p:cNvCxnSpPr>
            <a:cxnSpLocks/>
          </p:cNvCxnSpPr>
          <p:nvPr/>
        </p:nvCxnSpPr>
        <p:spPr>
          <a:xfrm>
            <a:off x="4860377" y="5143500"/>
            <a:ext cx="3269211"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2D1B469C-2102-B046-A82B-774E14A5E453}"/>
              </a:ext>
            </a:extLst>
          </p:cNvPr>
          <p:cNvCxnSpPr>
            <a:cxnSpLocks/>
          </p:cNvCxnSpPr>
          <p:nvPr/>
        </p:nvCxnSpPr>
        <p:spPr>
          <a:xfrm>
            <a:off x="4860377" y="5567362"/>
            <a:ext cx="3269211"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AAEF273B-4546-DE4D-B841-FB0E394E2258}"/>
              </a:ext>
            </a:extLst>
          </p:cNvPr>
          <p:cNvSpPr txBox="1"/>
          <p:nvPr/>
        </p:nvSpPr>
        <p:spPr>
          <a:xfrm>
            <a:off x="1698811" y="6058496"/>
            <a:ext cx="8997207" cy="461665"/>
          </a:xfrm>
          <a:prstGeom prst="rect">
            <a:avLst/>
          </a:prstGeom>
          <a:noFill/>
        </p:spPr>
        <p:txBody>
          <a:bodyPr wrap="none" rtlCol="0">
            <a:spAutoFit/>
          </a:bodyPr>
          <a:lstStyle/>
          <a:p>
            <a:r>
              <a:rPr lang="en-US" sz="2400" b="1" dirty="0">
                <a:solidFill>
                  <a:srgbClr val="FF0000"/>
                </a:solidFill>
              </a:rPr>
              <a:t>Hence, we can say that 59 is the only outlier we have in our dataset.</a:t>
            </a:r>
          </a:p>
        </p:txBody>
      </p:sp>
    </p:spTree>
    <p:extLst>
      <p:ext uri="{BB962C8B-B14F-4D97-AF65-F5344CB8AC3E}">
        <p14:creationId xmlns:p14="http://schemas.microsoft.com/office/powerpoint/2010/main" val="3871712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18B775-2865-1B45-86D1-4102A34D6D3C}"/>
              </a:ext>
            </a:extLst>
          </p:cNvPr>
          <p:cNvSpPr txBox="1"/>
          <p:nvPr/>
        </p:nvSpPr>
        <p:spPr>
          <a:xfrm>
            <a:off x="1159727" y="512956"/>
            <a:ext cx="9857678" cy="4801314"/>
          </a:xfrm>
          <a:prstGeom prst="rect">
            <a:avLst/>
          </a:prstGeom>
          <a:noFill/>
        </p:spPr>
        <p:txBody>
          <a:bodyPr wrap="square" rtlCol="0">
            <a:spAutoFit/>
          </a:bodyPr>
          <a:lstStyle/>
          <a:p>
            <a:r>
              <a:rPr lang="en-GB" dirty="0">
                <a:solidFill>
                  <a:srgbClr val="000000"/>
                </a:solidFill>
                <a:latin typeface="Arial" panose="020B0604020202020204" pitchFamily="34" charset="0"/>
              </a:rPr>
              <a:t>Types of Statistics:</a:t>
            </a: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1. Descriptive statistics deals with the processing of data without attempting to draw any inferences from it. The characteristics of the data are described in simple terms. Events that are dealt with include everyday happenings such as accidents, prices of goods, business, incomes, epidemics, sports data, population data.</a:t>
            </a: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br>
              <a:rPr lang="en-GB" dirty="0">
                <a:solidFill>
                  <a:srgbClr val="000000"/>
                </a:solidFill>
                <a:latin typeface="Arial" panose="020B0604020202020204" pitchFamily="34" charset="0"/>
              </a:rPr>
            </a:br>
            <a:r>
              <a:rPr lang="en-GB" dirty="0">
                <a:solidFill>
                  <a:srgbClr val="000000"/>
                </a:solidFill>
                <a:latin typeface="Arial" panose="020B0604020202020204" pitchFamily="34" charset="0"/>
              </a:rPr>
              <a:t>2. Inferential statistics is a scientific discipline that uses mathematical tools to make forecasts and projections by analysing the given data. This is of use to people employed in such fields as engineering, economics, biology, the social sciences, business, agriculture and communications.</a:t>
            </a:r>
            <a:endParaRPr lang="en-US" dirty="0"/>
          </a:p>
          <a:p>
            <a:endParaRPr lang="en-US" dirty="0"/>
          </a:p>
        </p:txBody>
      </p:sp>
    </p:spTree>
    <p:extLst>
      <p:ext uri="{BB962C8B-B14F-4D97-AF65-F5344CB8AC3E}">
        <p14:creationId xmlns:p14="http://schemas.microsoft.com/office/powerpoint/2010/main" val="802929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FB3C56-DC2D-7148-9176-5AA61F4ED03E}"/>
              </a:ext>
            </a:extLst>
          </p:cNvPr>
          <p:cNvSpPr txBox="1"/>
          <p:nvPr/>
        </p:nvSpPr>
        <p:spPr>
          <a:xfrm>
            <a:off x="1138473" y="155985"/>
            <a:ext cx="2917402" cy="584775"/>
          </a:xfrm>
          <a:prstGeom prst="rect">
            <a:avLst/>
          </a:prstGeom>
          <a:noFill/>
        </p:spPr>
        <p:txBody>
          <a:bodyPr wrap="none" rtlCol="0">
            <a:spAutoFit/>
          </a:bodyPr>
          <a:lstStyle/>
          <a:p>
            <a:r>
              <a:rPr lang="en-US" sz="3200" b="1" u="sng" dirty="0">
                <a:solidFill>
                  <a:srgbClr val="FF0000"/>
                </a:solidFill>
              </a:rPr>
              <a:t>Z-Score Method</a:t>
            </a:r>
          </a:p>
        </p:txBody>
      </p:sp>
      <p:sp>
        <p:nvSpPr>
          <p:cNvPr id="3" name="TextBox 2">
            <a:extLst>
              <a:ext uri="{FF2B5EF4-FFF2-40B4-BE49-F238E27FC236}">
                <a16:creationId xmlns:a16="http://schemas.microsoft.com/office/drawing/2014/main" id="{7C7FBBF3-EB46-864A-A658-7ABDD1C3E117}"/>
              </a:ext>
            </a:extLst>
          </p:cNvPr>
          <p:cNvSpPr txBox="1"/>
          <p:nvPr/>
        </p:nvSpPr>
        <p:spPr>
          <a:xfrm>
            <a:off x="1138473" y="752484"/>
            <a:ext cx="10187354" cy="4493538"/>
          </a:xfrm>
          <a:prstGeom prst="rect">
            <a:avLst/>
          </a:prstGeom>
          <a:noFill/>
        </p:spPr>
        <p:txBody>
          <a:bodyPr wrap="square" rtlCol="0">
            <a:spAutoFit/>
          </a:bodyPr>
          <a:lstStyle/>
          <a:p>
            <a:r>
              <a:rPr lang="en-US" b="1" dirty="0"/>
              <a:t>What is Z-Score?</a:t>
            </a:r>
          </a:p>
          <a:p>
            <a:endParaRPr lang="en-US" dirty="0"/>
          </a:p>
          <a:p>
            <a:r>
              <a:rPr lang="en-GB" sz="1600" dirty="0"/>
              <a:t>Z-scores can quantify the unusualness of an observation when your data follow the normal distribution. Z-scores are the number of standard deviations above and below the mean that each value falls, assuming a Normal distribution.</a:t>
            </a:r>
          </a:p>
          <a:p>
            <a:endParaRPr lang="en-GB" sz="1600" dirty="0"/>
          </a:p>
          <a:p>
            <a:r>
              <a:rPr lang="en-GB" sz="1600" dirty="0"/>
              <a:t>For example, a Z-score of 2 indicates that an observation is two standard deviations above the average while a Z-score of -2 signifies it is two standard deviations below the mean.</a:t>
            </a:r>
          </a:p>
          <a:p>
            <a:endParaRPr lang="en-GB" sz="1600" dirty="0"/>
          </a:p>
          <a:p>
            <a:endParaRPr lang="en-GB" sz="1600" dirty="0"/>
          </a:p>
          <a:p>
            <a:r>
              <a:rPr lang="en-GB" b="1" dirty="0"/>
              <a:t>Z-Score Formula?</a:t>
            </a:r>
          </a:p>
          <a:p>
            <a:endParaRPr lang="en-GB" b="1" dirty="0"/>
          </a:p>
          <a:p>
            <a:endParaRPr lang="en-GB" sz="1600" dirty="0"/>
          </a:p>
          <a:p>
            <a:endParaRPr lang="en-US" sz="1600" dirty="0"/>
          </a:p>
          <a:p>
            <a:endParaRPr lang="en-US" sz="1600" dirty="0"/>
          </a:p>
          <a:p>
            <a:endParaRPr lang="en-GB" dirty="0"/>
          </a:p>
          <a:p>
            <a:endParaRPr lang="en-GB" dirty="0"/>
          </a:p>
          <a:p>
            <a:endParaRPr lang="en-GB" dirty="0"/>
          </a:p>
        </p:txBody>
      </p:sp>
      <p:pic>
        <p:nvPicPr>
          <p:cNvPr id="1026" name="Picture 2" descr="z-score equation">
            <a:extLst>
              <a:ext uri="{FF2B5EF4-FFF2-40B4-BE49-F238E27FC236}">
                <a16:creationId xmlns:a16="http://schemas.microsoft.com/office/drawing/2014/main" id="{2A3EF822-ABD1-404C-B2AA-A86CC9DDFC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5875" y="3429000"/>
            <a:ext cx="1196115" cy="5285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CCF89F6-1D82-1C41-931D-C31EEEB583C0}"/>
              </a:ext>
            </a:extLst>
          </p:cNvPr>
          <p:cNvPicPr>
            <a:picLocks noChangeAspect="1"/>
          </p:cNvPicPr>
          <p:nvPr/>
        </p:nvPicPr>
        <p:blipFill>
          <a:blip r:embed="rId3"/>
          <a:stretch>
            <a:fillRect/>
          </a:stretch>
        </p:blipFill>
        <p:spPr>
          <a:xfrm>
            <a:off x="6882493" y="2383692"/>
            <a:ext cx="4986835" cy="3324556"/>
          </a:xfrm>
          <a:prstGeom prst="rect">
            <a:avLst/>
          </a:prstGeom>
        </p:spPr>
      </p:pic>
    </p:spTree>
    <p:extLst>
      <p:ext uri="{BB962C8B-B14F-4D97-AF65-F5344CB8AC3E}">
        <p14:creationId xmlns:p14="http://schemas.microsoft.com/office/powerpoint/2010/main" val="3601298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31CC39-B431-594F-BEB7-EBBCCB546D3A}"/>
              </a:ext>
            </a:extLst>
          </p:cNvPr>
          <p:cNvSpPr txBox="1"/>
          <p:nvPr/>
        </p:nvSpPr>
        <p:spPr>
          <a:xfrm>
            <a:off x="1078523" y="504092"/>
            <a:ext cx="10773508" cy="1200329"/>
          </a:xfrm>
          <a:prstGeom prst="rect">
            <a:avLst/>
          </a:prstGeom>
          <a:noFill/>
        </p:spPr>
        <p:txBody>
          <a:bodyPr wrap="square" rtlCol="0">
            <a:spAutoFit/>
          </a:bodyPr>
          <a:lstStyle/>
          <a:p>
            <a:r>
              <a:rPr lang="en-US" dirty="0"/>
              <a:t>Example: Consider the below dataset. Find out the outlier using Z-score method.</a:t>
            </a:r>
          </a:p>
          <a:p>
            <a:endParaRPr lang="en-US" dirty="0"/>
          </a:p>
          <a:p>
            <a:endParaRPr lang="en-US" dirty="0"/>
          </a:p>
          <a:p>
            <a:r>
              <a:rPr lang="en-GB" i="1" dirty="0"/>
              <a:t>                                                1, 2, 2, 2, 3, 1, 1, 15, 2, 2, 2, 3, 1, 1, 2</a:t>
            </a:r>
            <a:endParaRPr lang="en-US" dirty="0"/>
          </a:p>
        </p:txBody>
      </p:sp>
      <p:sp>
        <p:nvSpPr>
          <p:cNvPr id="3" name="TextBox 2">
            <a:extLst>
              <a:ext uri="{FF2B5EF4-FFF2-40B4-BE49-F238E27FC236}">
                <a16:creationId xmlns:a16="http://schemas.microsoft.com/office/drawing/2014/main" id="{7F3CEB2D-E2D6-684F-A718-293004D4D5A1}"/>
              </a:ext>
            </a:extLst>
          </p:cNvPr>
          <p:cNvSpPr txBox="1"/>
          <p:nvPr/>
        </p:nvSpPr>
        <p:spPr>
          <a:xfrm>
            <a:off x="1699846" y="2469720"/>
            <a:ext cx="1451038" cy="646331"/>
          </a:xfrm>
          <a:prstGeom prst="rect">
            <a:avLst/>
          </a:prstGeom>
          <a:noFill/>
        </p:spPr>
        <p:txBody>
          <a:bodyPr wrap="none" rtlCol="0">
            <a:spAutoFit/>
          </a:bodyPr>
          <a:lstStyle/>
          <a:p>
            <a:r>
              <a:rPr lang="en-US" dirty="0"/>
              <a:t>Mean = 2.66</a:t>
            </a:r>
          </a:p>
          <a:p>
            <a:r>
              <a:rPr lang="en-US" dirty="0"/>
              <a:t>Std = 3.36</a:t>
            </a:r>
          </a:p>
        </p:txBody>
      </p:sp>
      <p:sp>
        <p:nvSpPr>
          <p:cNvPr id="4" name="TextBox 3">
            <a:extLst>
              <a:ext uri="{FF2B5EF4-FFF2-40B4-BE49-F238E27FC236}">
                <a16:creationId xmlns:a16="http://schemas.microsoft.com/office/drawing/2014/main" id="{D4445A25-1370-3045-9D71-E69EF5A56236}"/>
              </a:ext>
            </a:extLst>
          </p:cNvPr>
          <p:cNvSpPr txBox="1"/>
          <p:nvPr/>
        </p:nvSpPr>
        <p:spPr>
          <a:xfrm>
            <a:off x="1699846" y="3429000"/>
            <a:ext cx="3749616" cy="1200329"/>
          </a:xfrm>
          <a:prstGeom prst="rect">
            <a:avLst/>
          </a:prstGeom>
          <a:noFill/>
        </p:spPr>
        <p:txBody>
          <a:bodyPr wrap="none" rtlCol="0">
            <a:spAutoFit/>
          </a:bodyPr>
          <a:lstStyle/>
          <a:p>
            <a:r>
              <a:rPr lang="en-US" dirty="0"/>
              <a:t>Z (1) = (1 – 2.66)/3.36 = </a:t>
            </a:r>
            <a:r>
              <a:rPr lang="en-GB" dirty="0"/>
              <a:t>-0.49405</a:t>
            </a:r>
            <a:endParaRPr lang="en-US" dirty="0"/>
          </a:p>
          <a:p>
            <a:r>
              <a:rPr lang="en-US" dirty="0"/>
              <a:t>Z(2) = (2 – 2.66)/3.36 = </a:t>
            </a:r>
            <a:r>
              <a:rPr lang="en-GB" dirty="0"/>
              <a:t>-0.19643</a:t>
            </a:r>
            <a:endParaRPr lang="en-US" dirty="0"/>
          </a:p>
          <a:p>
            <a:r>
              <a:rPr lang="en-US" dirty="0"/>
              <a:t>Z(3) = (3 – 2.66)/3.36 = </a:t>
            </a:r>
            <a:r>
              <a:rPr lang="en-GB" dirty="0"/>
              <a:t>0.10119</a:t>
            </a:r>
            <a:endParaRPr lang="en-US" dirty="0"/>
          </a:p>
          <a:p>
            <a:r>
              <a:rPr lang="en-US" dirty="0"/>
              <a:t>Z(15) = (15 – 2.66)/3.36 = </a:t>
            </a:r>
            <a:r>
              <a:rPr lang="en-GB" dirty="0">
                <a:solidFill>
                  <a:srgbClr val="FF0000"/>
                </a:solidFill>
              </a:rPr>
              <a:t>3.67262</a:t>
            </a:r>
            <a:endParaRPr lang="en-US" dirty="0">
              <a:solidFill>
                <a:srgbClr val="FF0000"/>
              </a:solidFill>
            </a:endParaRPr>
          </a:p>
        </p:txBody>
      </p:sp>
      <p:sp>
        <p:nvSpPr>
          <p:cNvPr id="6" name="TextBox 5">
            <a:extLst>
              <a:ext uri="{FF2B5EF4-FFF2-40B4-BE49-F238E27FC236}">
                <a16:creationId xmlns:a16="http://schemas.microsoft.com/office/drawing/2014/main" id="{6B22D38C-5B0C-F248-9B5E-36E787CD2E08}"/>
              </a:ext>
            </a:extLst>
          </p:cNvPr>
          <p:cNvSpPr txBox="1"/>
          <p:nvPr/>
        </p:nvSpPr>
        <p:spPr>
          <a:xfrm>
            <a:off x="1699846" y="5316580"/>
            <a:ext cx="9378273" cy="646331"/>
          </a:xfrm>
          <a:prstGeom prst="rect">
            <a:avLst/>
          </a:prstGeom>
          <a:noFill/>
        </p:spPr>
        <p:txBody>
          <a:bodyPr wrap="none" rtlCol="0">
            <a:spAutoFit/>
          </a:bodyPr>
          <a:lstStyle/>
          <a:p>
            <a:r>
              <a:rPr lang="en-US" dirty="0"/>
              <a:t>We will term the point outlier if it has a z-score of 3 or above (in any side -  positive or negative). </a:t>
            </a:r>
          </a:p>
          <a:p>
            <a:r>
              <a:rPr lang="en-US" dirty="0"/>
              <a:t>Hence, here the outlier is 15. </a:t>
            </a:r>
          </a:p>
        </p:txBody>
      </p:sp>
      <p:sp>
        <p:nvSpPr>
          <p:cNvPr id="7" name="TextBox 6">
            <a:extLst>
              <a:ext uri="{FF2B5EF4-FFF2-40B4-BE49-F238E27FC236}">
                <a16:creationId xmlns:a16="http://schemas.microsoft.com/office/drawing/2014/main" id="{8414F907-BDF5-374C-9244-C711F6489233}"/>
              </a:ext>
            </a:extLst>
          </p:cNvPr>
          <p:cNvSpPr txBox="1"/>
          <p:nvPr/>
        </p:nvSpPr>
        <p:spPr>
          <a:xfrm>
            <a:off x="1078523" y="1925488"/>
            <a:ext cx="1040670" cy="646331"/>
          </a:xfrm>
          <a:prstGeom prst="rect">
            <a:avLst/>
          </a:prstGeom>
          <a:noFill/>
        </p:spPr>
        <p:txBody>
          <a:bodyPr wrap="none" rtlCol="0">
            <a:spAutoFit/>
          </a:bodyPr>
          <a:lstStyle/>
          <a:p>
            <a:r>
              <a:rPr lang="en-US" dirty="0"/>
              <a:t>Solution:</a:t>
            </a:r>
          </a:p>
          <a:p>
            <a:endParaRPr lang="en-US" dirty="0"/>
          </a:p>
        </p:txBody>
      </p:sp>
      <p:sp>
        <p:nvSpPr>
          <p:cNvPr id="11" name="TextBox 10">
            <a:extLst>
              <a:ext uri="{FF2B5EF4-FFF2-40B4-BE49-F238E27FC236}">
                <a16:creationId xmlns:a16="http://schemas.microsoft.com/office/drawing/2014/main" id="{2F5C3D17-50B9-514D-835B-F87954C38E84}"/>
              </a:ext>
            </a:extLst>
          </p:cNvPr>
          <p:cNvSpPr txBox="1"/>
          <p:nvPr/>
        </p:nvSpPr>
        <p:spPr>
          <a:xfrm>
            <a:off x="8077200" y="2469720"/>
            <a:ext cx="1889748" cy="923330"/>
          </a:xfrm>
          <a:prstGeom prst="rect">
            <a:avLst/>
          </a:prstGeom>
          <a:noFill/>
        </p:spPr>
        <p:txBody>
          <a:bodyPr wrap="none" rtlCol="0">
            <a:spAutoFit/>
          </a:bodyPr>
          <a:lstStyle/>
          <a:p>
            <a:r>
              <a:rPr lang="en-US" dirty="0"/>
              <a:t>Ref: </a:t>
            </a:r>
          </a:p>
          <a:p>
            <a:endParaRPr lang="en-US" dirty="0"/>
          </a:p>
          <a:p>
            <a:r>
              <a:rPr lang="en-US" dirty="0"/>
              <a:t>Z score formula =</a:t>
            </a:r>
          </a:p>
        </p:txBody>
      </p:sp>
      <p:pic>
        <p:nvPicPr>
          <p:cNvPr id="12" name="Picture 2" descr="z-score equation">
            <a:extLst>
              <a:ext uri="{FF2B5EF4-FFF2-40B4-BE49-F238E27FC236}">
                <a16:creationId xmlns:a16="http://schemas.microsoft.com/office/drawing/2014/main" id="{19C20B10-56DF-7447-ACA7-B17DBC980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5829" y="3448148"/>
            <a:ext cx="1464706" cy="64719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97DC3A15-4D60-E048-8980-6B566B027319}"/>
              </a:ext>
            </a:extLst>
          </p:cNvPr>
          <p:cNvCxnSpPr/>
          <p:nvPr/>
        </p:nvCxnSpPr>
        <p:spPr>
          <a:xfrm>
            <a:off x="7620000" y="2438388"/>
            <a:ext cx="0" cy="1883841"/>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464043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350D12-1CF2-B147-B7FC-9C60E43194A7}"/>
              </a:ext>
            </a:extLst>
          </p:cNvPr>
          <p:cNvSpPr txBox="1"/>
          <p:nvPr/>
        </p:nvSpPr>
        <p:spPr>
          <a:xfrm>
            <a:off x="2485292" y="3012831"/>
            <a:ext cx="2097241" cy="584775"/>
          </a:xfrm>
          <a:prstGeom prst="rect">
            <a:avLst/>
          </a:prstGeom>
          <a:noFill/>
        </p:spPr>
        <p:txBody>
          <a:bodyPr wrap="none" rtlCol="0">
            <a:spAutoFit/>
          </a:bodyPr>
          <a:lstStyle/>
          <a:p>
            <a:r>
              <a:rPr lang="en-US" sz="3200" u="sng" dirty="0"/>
              <a:t>Covariance</a:t>
            </a:r>
          </a:p>
        </p:txBody>
      </p:sp>
    </p:spTree>
    <p:extLst>
      <p:ext uri="{BB962C8B-B14F-4D97-AF65-F5344CB8AC3E}">
        <p14:creationId xmlns:p14="http://schemas.microsoft.com/office/powerpoint/2010/main" val="42731623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086E5D-CBD0-7E46-B865-8F549B0B15F8}"/>
              </a:ext>
            </a:extLst>
          </p:cNvPr>
          <p:cNvSpPr txBox="1"/>
          <p:nvPr/>
        </p:nvSpPr>
        <p:spPr>
          <a:xfrm>
            <a:off x="945662" y="103225"/>
            <a:ext cx="1858137" cy="523220"/>
          </a:xfrm>
          <a:prstGeom prst="rect">
            <a:avLst/>
          </a:prstGeom>
          <a:noFill/>
        </p:spPr>
        <p:txBody>
          <a:bodyPr wrap="none" rtlCol="0">
            <a:spAutoFit/>
          </a:bodyPr>
          <a:lstStyle/>
          <a:p>
            <a:r>
              <a:rPr lang="en-US" sz="2800" dirty="0"/>
              <a:t>Covariance</a:t>
            </a:r>
          </a:p>
        </p:txBody>
      </p:sp>
      <p:pic>
        <p:nvPicPr>
          <p:cNvPr id="3" name="Picture 2">
            <a:extLst>
              <a:ext uri="{FF2B5EF4-FFF2-40B4-BE49-F238E27FC236}">
                <a16:creationId xmlns:a16="http://schemas.microsoft.com/office/drawing/2014/main" id="{E74007CF-759D-384B-862B-8B51FDE002D4}"/>
              </a:ext>
            </a:extLst>
          </p:cNvPr>
          <p:cNvPicPr>
            <a:picLocks noChangeAspect="1"/>
          </p:cNvPicPr>
          <p:nvPr/>
        </p:nvPicPr>
        <p:blipFill>
          <a:blip r:embed="rId2"/>
          <a:stretch>
            <a:fillRect/>
          </a:stretch>
        </p:blipFill>
        <p:spPr>
          <a:xfrm>
            <a:off x="945662" y="1347232"/>
            <a:ext cx="4873480" cy="2351454"/>
          </a:xfrm>
          <a:prstGeom prst="rect">
            <a:avLst/>
          </a:prstGeom>
        </p:spPr>
      </p:pic>
      <p:sp>
        <p:nvSpPr>
          <p:cNvPr id="5" name="TextBox 4">
            <a:extLst>
              <a:ext uri="{FF2B5EF4-FFF2-40B4-BE49-F238E27FC236}">
                <a16:creationId xmlns:a16="http://schemas.microsoft.com/office/drawing/2014/main" id="{B207B207-6E5C-1648-9A49-1B4DA973E806}"/>
              </a:ext>
            </a:extLst>
          </p:cNvPr>
          <p:cNvSpPr txBox="1"/>
          <p:nvPr/>
        </p:nvSpPr>
        <p:spPr>
          <a:xfrm>
            <a:off x="7504912" y="3632047"/>
            <a:ext cx="1390124" cy="369332"/>
          </a:xfrm>
          <a:prstGeom prst="rect">
            <a:avLst/>
          </a:prstGeom>
          <a:noFill/>
        </p:spPr>
        <p:txBody>
          <a:bodyPr wrap="none" rtlCol="0">
            <a:spAutoFit/>
          </a:bodyPr>
          <a:lstStyle/>
          <a:p>
            <a:r>
              <a:rPr lang="en-US" dirty="0"/>
              <a:t>x &gt; </a:t>
            </a:r>
            <a:r>
              <a:rPr lang="el-GR" dirty="0"/>
              <a:t>μ</a:t>
            </a:r>
            <a:r>
              <a:rPr lang="en-GB" baseline="-25000" dirty="0"/>
              <a:t>x, </a:t>
            </a:r>
            <a:r>
              <a:rPr lang="en-US" dirty="0"/>
              <a:t>y &gt; </a:t>
            </a:r>
            <a:r>
              <a:rPr lang="el-GR" dirty="0"/>
              <a:t>μ</a:t>
            </a:r>
            <a:r>
              <a:rPr lang="en-GB" baseline="-25000" dirty="0"/>
              <a:t>y</a:t>
            </a:r>
            <a:r>
              <a:rPr lang="en-US" dirty="0"/>
              <a:t> </a:t>
            </a:r>
          </a:p>
        </p:txBody>
      </p:sp>
      <p:sp>
        <p:nvSpPr>
          <p:cNvPr id="6" name="TextBox 5">
            <a:extLst>
              <a:ext uri="{FF2B5EF4-FFF2-40B4-BE49-F238E27FC236}">
                <a16:creationId xmlns:a16="http://schemas.microsoft.com/office/drawing/2014/main" id="{4398634F-BDC2-7B40-9101-FCFD4805D039}"/>
              </a:ext>
            </a:extLst>
          </p:cNvPr>
          <p:cNvSpPr txBox="1"/>
          <p:nvPr/>
        </p:nvSpPr>
        <p:spPr>
          <a:xfrm>
            <a:off x="7509344" y="4230720"/>
            <a:ext cx="1390124" cy="369332"/>
          </a:xfrm>
          <a:prstGeom prst="rect">
            <a:avLst/>
          </a:prstGeom>
          <a:noFill/>
        </p:spPr>
        <p:txBody>
          <a:bodyPr wrap="none" rtlCol="0">
            <a:spAutoFit/>
          </a:bodyPr>
          <a:lstStyle/>
          <a:p>
            <a:r>
              <a:rPr lang="en-US" dirty="0"/>
              <a:t>x &lt; </a:t>
            </a:r>
            <a:r>
              <a:rPr lang="el-GR" dirty="0"/>
              <a:t>μ</a:t>
            </a:r>
            <a:r>
              <a:rPr lang="en-GB" baseline="-25000" dirty="0"/>
              <a:t>x, </a:t>
            </a:r>
            <a:r>
              <a:rPr lang="en-US" dirty="0"/>
              <a:t>y &lt; </a:t>
            </a:r>
            <a:r>
              <a:rPr lang="el-GR" dirty="0"/>
              <a:t>μ</a:t>
            </a:r>
            <a:r>
              <a:rPr lang="en-GB" baseline="-25000" dirty="0"/>
              <a:t>y</a:t>
            </a:r>
            <a:r>
              <a:rPr lang="en-US" dirty="0"/>
              <a:t> </a:t>
            </a:r>
          </a:p>
        </p:txBody>
      </p:sp>
      <p:sp>
        <p:nvSpPr>
          <p:cNvPr id="7" name="TextBox 6">
            <a:extLst>
              <a:ext uri="{FF2B5EF4-FFF2-40B4-BE49-F238E27FC236}">
                <a16:creationId xmlns:a16="http://schemas.microsoft.com/office/drawing/2014/main" id="{6F2816E8-B03D-8946-A1B6-1F2FA835A6D0}"/>
              </a:ext>
            </a:extLst>
          </p:cNvPr>
          <p:cNvSpPr txBox="1"/>
          <p:nvPr/>
        </p:nvSpPr>
        <p:spPr>
          <a:xfrm>
            <a:off x="7504912" y="4801476"/>
            <a:ext cx="760144" cy="369332"/>
          </a:xfrm>
          <a:prstGeom prst="rect">
            <a:avLst/>
          </a:prstGeom>
          <a:noFill/>
        </p:spPr>
        <p:txBody>
          <a:bodyPr wrap="none" rtlCol="0">
            <a:spAutoFit/>
          </a:bodyPr>
          <a:lstStyle/>
          <a:p>
            <a:r>
              <a:rPr lang="en-US" dirty="0"/>
              <a:t>x &gt; </a:t>
            </a:r>
            <a:r>
              <a:rPr lang="el-GR" dirty="0"/>
              <a:t>μ</a:t>
            </a:r>
            <a:r>
              <a:rPr lang="en-GB" baseline="-25000" dirty="0"/>
              <a:t>x,</a:t>
            </a:r>
            <a:endParaRPr lang="en-US" dirty="0"/>
          </a:p>
        </p:txBody>
      </p:sp>
      <p:sp>
        <p:nvSpPr>
          <p:cNvPr id="8" name="TextBox 7">
            <a:extLst>
              <a:ext uri="{FF2B5EF4-FFF2-40B4-BE49-F238E27FC236}">
                <a16:creationId xmlns:a16="http://schemas.microsoft.com/office/drawing/2014/main" id="{354CB420-A2D7-8E48-8067-86EC731A7028}"/>
              </a:ext>
            </a:extLst>
          </p:cNvPr>
          <p:cNvSpPr txBox="1"/>
          <p:nvPr/>
        </p:nvSpPr>
        <p:spPr>
          <a:xfrm>
            <a:off x="7508554" y="5427889"/>
            <a:ext cx="817853" cy="369332"/>
          </a:xfrm>
          <a:prstGeom prst="rect">
            <a:avLst/>
          </a:prstGeom>
          <a:noFill/>
        </p:spPr>
        <p:txBody>
          <a:bodyPr wrap="none" rtlCol="0">
            <a:spAutoFit/>
          </a:bodyPr>
          <a:lstStyle/>
          <a:p>
            <a:r>
              <a:rPr lang="en-US" dirty="0"/>
              <a:t>x &lt; </a:t>
            </a:r>
            <a:r>
              <a:rPr lang="el-GR" dirty="0"/>
              <a:t>μ</a:t>
            </a:r>
            <a:r>
              <a:rPr lang="en-GB" baseline="-25000" dirty="0"/>
              <a:t>x,</a:t>
            </a:r>
            <a:r>
              <a:rPr lang="en-US" dirty="0"/>
              <a:t> </a:t>
            </a:r>
          </a:p>
        </p:txBody>
      </p:sp>
      <p:sp>
        <p:nvSpPr>
          <p:cNvPr id="9" name="TextBox 8">
            <a:extLst>
              <a:ext uri="{FF2B5EF4-FFF2-40B4-BE49-F238E27FC236}">
                <a16:creationId xmlns:a16="http://schemas.microsoft.com/office/drawing/2014/main" id="{7981D29D-661D-7D44-B966-753B1F0E2E3A}"/>
              </a:ext>
            </a:extLst>
          </p:cNvPr>
          <p:cNvSpPr txBox="1"/>
          <p:nvPr/>
        </p:nvSpPr>
        <p:spPr>
          <a:xfrm>
            <a:off x="9978372" y="3619122"/>
            <a:ext cx="319318" cy="369332"/>
          </a:xfrm>
          <a:prstGeom prst="rect">
            <a:avLst/>
          </a:prstGeom>
          <a:noFill/>
        </p:spPr>
        <p:txBody>
          <a:bodyPr wrap="none" rtlCol="0">
            <a:spAutoFit/>
          </a:bodyPr>
          <a:lstStyle/>
          <a:p>
            <a:r>
              <a:rPr lang="en-US" dirty="0"/>
              <a:t>+</a:t>
            </a:r>
          </a:p>
        </p:txBody>
      </p:sp>
      <p:sp>
        <p:nvSpPr>
          <p:cNvPr id="11" name="TextBox 10">
            <a:extLst>
              <a:ext uri="{FF2B5EF4-FFF2-40B4-BE49-F238E27FC236}">
                <a16:creationId xmlns:a16="http://schemas.microsoft.com/office/drawing/2014/main" id="{3EE98FEE-FDE9-1B46-B35D-0F6E259DEA76}"/>
              </a:ext>
            </a:extLst>
          </p:cNvPr>
          <p:cNvSpPr txBox="1"/>
          <p:nvPr/>
        </p:nvSpPr>
        <p:spPr>
          <a:xfrm>
            <a:off x="9057176" y="4253804"/>
            <a:ext cx="242374" cy="369332"/>
          </a:xfrm>
          <a:prstGeom prst="rect">
            <a:avLst/>
          </a:prstGeom>
          <a:noFill/>
        </p:spPr>
        <p:txBody>
          <a:bodyPr wrap="none" rtlCol="0">
            <a:spAutoFit/>
          </a:bodyPr>
          <a:lstStyle/>
          <a:p>
            <a:r>
              <a:rPr lang="en-US" dirty="0"/>
              <a:t>-</a:t>
            </a:r>
          </a:p>
        </p:txBody>
      </p:sp>
      <p:sp>
        <p:nvSpPr>
          <p:cNvPr id="12" name="TextBox 11">
            <a:extLst>
              <a:ext uri="{FF2B5EF4-FFF2-40B4-BE49-F238E27FC236}">
                <a16:creationId xmlns:a16="http://schemas.microsoft.com/office/drawing/2014/main" id="{735E7C78-9702-6B49-9802-A53225EAFE36}"/>
              </a:ext>
            </a:extLst>
          </p:cNvPr>
          <p:cNvSpPr txBox="1"/>
          <p:nvPr/>
        </p:nvSpPr>
        <p:spPr>
          <a:xfrm>
            <a:off x="9057176" y="3658738"/>
            <a:ext cx="319318" cy="369332"/>
          </a:xfrm>
          <a:prstGeom prst="rect">
            <a:avLst/>
          </a:prstGeom>
          <a:noFill/>
        </p:spPr>
        <p:txBody>
          <a:bodyPr wrap="none" rtlCol="0">
            <a:spAutoFit/>
          </a:bodyPr>
          <a:lstStyle/>
          <a:p>
            <a:r>
              <a:rPr lang="en-US" dirty="0"/>
              <a:t>+</a:t>
            </a:r>
          </a:p>
        </p:txBody>
      </p:sp>
      <p:sp>
        <p:nvSpPr>
          <p:cNvPr id="13" name="TextBox 12">
            <a:extLst>
              <a:ext uri="{FF2B5EF4-FFF2-40B4-BE49-F238E27FC236}">
                <a16:creationId xmlns:a16="http://schemas.microsoft.com/office/drawing/2014/main" id="{6CF0C2DC-8FD3-B74A-BA75-A4F78594929A}"/>
              </a:ext>
            </a:extLst>
          </p:cNvPr>
          <p:cNvSpPr txBox="1"/>
          <p:nvPr/>
        </p:nvSpPr>
        <p:spPr>
          <a:xfrm>
            <a:off x="9978372" y="4253804"/>
            <a:ext cx="242374" cy="369332"/>
          </a:xfrm>
          <a:prstGeom prst="rect">
            <a:avLst/>
          </a:prstGeom>
          <a:noFill/>
        </p:spPr>
        <p:txBody>
          <a:bodyPr wrap="none" rtlCol="0">
            <a:spAutoFit/>
          </a:bodyPr>
          <a:lstStyle/>
          <a:p>
            <a:r>
              <a:rPr lang="en-US" dirty="0"/>
              <a:t>-</a:t>
            </a:r>
          </a:p>
        </p:txBody>
      </p:sp>
      <p:sp>
        <p:nvSpPr>
          <p:cNvPr id="14" name="TextBox 13">
            <a:extLst>
              <a:ext uri="{FF2B5EF4-FFF2-40B4-BE49-F238E27FC236}">
                <a16:creationId xmlns:a16="http://schemas.microsoft.com/office/drawing/2014/main" id="{3BD5E61D-40D6-B146-8C13-853A28409086}"/>
              </a:ext>
            </a:extLst>
          </p:cNvPr>
          <p:cNvSpPr txBox="1"/>
          <p:nvPr/>
        </p:nvSpPr>
        <p:spPr>
          <a:xfrm>
            <a:off x="9057176" y="4846736"/>
            <a:ext cx="319318" cy="369332"/>
          </a:xfrm>
          <a:prstGeom prst="rect">
            <a:avLst/>
          </a:prstGeom>
          <a:noFill/>
        </p:spPr>
        <p:txBody>
          <a:bodyPr wrap="none" rtlCol="0">
            <a:spAutoFit/>
          </a:bodyPr>
          <a:lstStyle/>
          <a:p>
            <a:r>
              <a:rPr lang="en-US" dirty="0"/>
              <a:t>+</a:t>
            </a:r>
          </a:p>
        </p:txBody>
      </p:sp>
      <p:sp>
        <p:nvSpPr>
          <p:cNvPr id="15" name="TextBox 14">
            <a:extLst>
              <a:ext uri="{FF2B5EF4-FFF2-40B4-BE49-F238E27FC236}">
                <a16:creationId xmlns:a16="http://schemas.microsoft.com/office/drawing/2014/main" id="{693C4069-1656-FC4B-A408-5D84FF467332}"/>
              </a:ext>
            </a:extLst>
          </p:cNvPr>
          <p:cNvSpPr txBox="1"/>
          <p:nvPr/>
        </p:nvSpPr>
        <p:spPr>
          <a:xfrm>
            <a:off x="9978372" y="4888486"/>
            <a:ext cx="242374" cy="369332"/>
          </a:xfrm>
          <a:prstGeom prst="rect">
            <a:avLst/>
          </a:prstGeom>
          <a:noFill/>
        </p:spPr>
        <p:txBody>
          <a:bodyPr wrap="none" rtlCol="0">
            <a:spAutoFit/>
          </a:bodyPr>
          <a:lstStyle/>
          <a:p>
            <a:r>
              <a:rPr lang="en-US" dirty="0"/>
              <a:t>-</a:t>
            </a:r>
          </a:p>
        </p:txBody>
      </p:sp>
      <p:sp>
        <p:nvSpPr>
          <p:cNvPr id="16" name="TextBox 15">
            <a:extLst>
              <a:ext uri="{FF2B5EF4-FFF2-40B4-BE49-F238E27FC236}">
                <a16:creationId xmlns:a16="http://schemas.microsoft.com/office/drawing/2014/main" id="{6EE0F76B-4893-5042-B465-4D6D75B395A4}"/>
              </a:ext>
            </a:extLst>
          </p:cNvPr>
          <p:cNvSpPr txBox="1"/>
          <p:nvPr/>
        </p:nvSpPr>
        <p:spPr>
          <a:xfrm>
            <a:off x="9057176" y="5441802"/>
            <a:ext cx="24237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84C177AA-F86C-B143-ADA9-5A9216967A27}"/>
              </a:ext>
            </a:extLst>
          </p:cNvPr>
          <p:cNvSpPr txBox="1"/>
          <p:nvPr/>
        </p:nvSpPr>
        <p:spPr>
          <a:xfrm>
            <a:off x="9978372" y="5442829"/>
            <a:ext cx="31931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53A6B8C9-E739-C94D-8EDD-35DACCF7217D}"/>
              </a:ext>
            </a:extLst>
          </p:cNvPr>
          <p:cNvSpPr/>
          <p:nvPr/>
        </p:nvSpPr>
        <p:spPr>
          <a:xfrm>
            <a:off x="8145511" y="4797288"/>
            <a:ext cx="718466" cy="369332"/>
          </a:xfrm>
          <a:prstGeom prst="rect">
            <a:avLst/>
          </a:prstGeom>
        </p:spPr>
        <p:txBody>
          <a:bodyPr wrap="none">
            <a:spAutoFit/>
          </a:bodyPr>
          <a:lstStyle/>
          <a:p>
            <a:r>
              <a:rPr lang="en-US" dirty="0"/>
              <a:t>y &lt; </a:t>
            </a:r>
            <a:r>
              <a:rPr lang="el-GR" dirty="0"/>
              <a:t>μ</a:t>
            </a:r>
            <a:r>
              <a:rPr lang="en-GB" baseline="-25000" dirty="0"/>
              <a:t>y</a:t>
            </a:r>
            <a:endParaRPr lang="en-US" dirty="0"/>
          </a:p>
        </p:txBody>
      </p:sp>
      <p:sp>
        <p:nvSpPr>
          <p:cNvPr id="19" name="Rectangle 18">
            <a:extLst>
              <a:ext uri="{FF2B5EF4-FFF2-40B4-BE49-F238E27FC236}">
                <a16:creationId xmlns:a16="http://schemas.microsoft.com/office/drawing/2014/main" id="{B5C43364-2561-054D-ADE4-26C37ABD6EBC}"/>
              </a:ext>
            </a:extLst>
          </p:cNvPr>
          <p:cNvSpPr/>
          <p:nvPr/>
        </p:nvSpPr>
        <p:spPr>
          <a:xfrm>
            <a:off x="8172723" y="5413135"/>
            <a:ext cx="718466" cy="369332"/>
          </a:xfrm>
          <a:prstGeom prst="rect">
            <a:avLst/>
          </a:prstGeom>
        </p:spPr>
        <p:txBody>
          <a:bodyPr wrap="none">
            <a:spAutoFit/>
          </a:bodyPr>
          <a:lstStyle/>
          <a:p>
            <a:r>
              <a:rPr lang="en-US" dirty="0"/>
              <a:t>y &gt; </a:t>
            </a:r>
            <a:r>
              <a:rPr lang="el-GR" dirty="0"/>
              <a:t>μ</a:t>
            </a:r>
            <a:r>
              <a:rPr lang="en-GB" baseline="-25000" dirty="0"/>
              <a:t>y</a:t>
            </a:r>
            <a:endParaRPr lang="en-US" dirty="0"/>
          </a:p>
        </p:txBody>
      </p:sp>
      <p:pic>
        <p:nvPicPr>
          <p:cNvPr id="21" name="Picture 20">
            <a:extLst>
              <a:ext uri="{FF2B5EF4-FFF2-40B4-BE49-F238E27FC236}">
                <a16:creationId xmlns:a16="http://schemas.microsoft.com/office/drawing/2014/main" id="{753C7837-79C1-3440-8105-8957306CC1D6}"/>
              </a:ext>
            </a:extLst>
          </p:cNvPr>
          <p:cNvPicPr>
            <a:picLocks noChangeAspect="1"/>
          </p:cNvPicPr>
          <p:nvPr/>
        </p:nvPicPr>
        <p:blipFill>
          <a:blip r:embed="rId3"/>
          <a:stretch>
            <a:fillRect/>
          </a:stretch>
        </p:blipFill>
        <p:spPr>
          <a:xfrm>
            <a:off x="1001549" y="4995578"/>
            <a:ext cx="3017730" cy="1131649"/>
          </a:xfrm>
          <a:prstGeom prst="rect">
            <a:avLst/>
          </a:prstGeom>
        </p:spPr>
      </p:pic>
      <p:sp>
        <p:nvSpPr>
          <p:cNvPr id="4" name="TextBox 3">
            <a:extLst>
              <a:ext uri="{FF2B5EF4-FFF2-40B4-BE49-F238E27FC236}">
                <a16:creationId xmlns:a16="http://schemas.microsoft.com/office/drawing/2014/main" id="{99788608-D19C-3448-A45C-45F8486AD3AF}"/>
              </a:ext>
            </a:extLst>
          </p:cNvPr>
          <p:cNvSpPr txBox="1"/>
          <p:nvPr/>
        </p:nvSpPr>
        <p:spPr>
          <a:xfrm>
            <a:off x="6366503" y="2704692"/>
            <a:ext cx="5085589" cy="369332"/>
          </a:xfrm>
          <a:prstGeom prst="rect">
            <a:avLst/>
          </a:prstGeom>
          <a:noFill/>
        </p:spPr>
        <p:txBody>
          <a:bodyPr wrap="square" rtlCol="0">
            <a:spAutoFit/>
          </a:bodyPr>
          <a:lstStyle/>
          <a:p>
            <a:r>
              <a:rPr lang="en-US" dirty="0"/>
              <a:t>In Python: use </a:t>
            </a:r>
            <a:r>
              <a:rPr lang="en-US" i="1" dirty="0" err="1">
                <a:solidFill>
                  <a:srgbClr val="00B0F0"/>
                </a:solidFill>
              </a:rPr>
              <a:t>cov</a:t>
            </a:r>
            <a:r>
              <a:rPr lang="en-US" i="1" dirty="0">
                <a:solidFill>
                  <a:srgbClr val="00B0F0"/>
                </a:solidFill>
              </a:rPr>
              <a:t>() </a:t>
            </a:r>
            <a:r>
              <a:rPr lang="en-US" dirty="0"/>
              <a:t>function</a:t>
            </a:r>
          </a:p>
        </p:txBody>
      </p:sp>
      <p:pic>
        <p:nvPicPr>
          <p:cNvPr id="10" name="Picture 9">
            <a:extLst>
              <a:ext uri="{FF2B5EF4-FFF2-40B4-BE49-F238E27FC236}">
                <a16:creationId xmlns:a16="http://schemas.microsoft.com/office/drawing/2014/main" id="{CD0A9702-687A-104D-81CD-0C8A569F4CC3}"/>
              </a:ext>
            </a:extLst>
          </p:cNvPr>
          <p:cNvPicPr>
            <a:picLocks noChangeAspect="1"/>
          </p:cNvPicPr>
          <p:nvPr/>
        </p:nvPicPr>
        <p:blipFill>
          <a:blip r:embed="rId4"/>
          <a:stretch>
            <a:fillRect/>
          </a:stretch>
        </p:blipFill>
        <p:spPr>
          <a:xfrm>
            <a:off x="6096000" y="249114"/>
            <a:ext cx="5356092" cy="2351455"/>
          </a:xfrm>
          <a:prstGeom prst="rect">
            <a:avLst/>
          </a:prstGeom>
        </p:spPr>
      </p:pic>
    </p:spTree>
    <p:extLst>
      <p:ext uri="{BB962C8B-B14F-4D97-AF65-F5344CB8AC3E}">
        <p14:creationId xmlns:p14="http://schemas.microsoft.com/office/powerpoint/2010/main" val="828818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0B186C-034A-E14A-BC5B-A66385A76CC3}"/>
              </a:ext>
            </a:extLst>
          </p:cNvPr>
          <p:cNvSpPr txBox="1"/>
          <p:nvPr/>
        </p:nvSpPr>
        <p:spPr>
          <a:xfrm>
            <a:off x="2497016" y="2844225"/>
            <a:ext cx="2085827" cy="584775"/>
          </a:xfrm>
          <a:prstGeom prst="rect">
            <a:avLst/>
          </a:prstGeom>
          <a:noFill/>
        </p:spPr>
        <p:txBody>
          <a:bodyPr wrap="none" rtlCol="0">
            <a:spAutoFit/>
          </a:bodyPr>
          <a:lstStyle/>
          <a:p>
            <a:r>
              <a:rPr lang="en-US" sz="3200" u="sng" dirty="0"/>
              <a:t>Correlation</a:t>
            </a:r>
          </a:p>
        </p:txBody>
      </p:sp>
    </p:spTree>
    <p:extLst>
      <p:ext uri="{BB962C8B-B14F-4D97-AF65-F5344CB8AC3E}">
        <p14:creationId xmlns:p14="http://schemas.microsoft.com/office/powerpoint/2010/main" val="41696250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EAF2EE-03E1-6541-BC1F-3C0A8DD04EC5}"/>
              </a:ext>
            </a:extLst>
          </p:cNvPr>
          <p:cNvSpPr txBox="1"/>
          <p:nvPr/>
        </p:nvSpPr>
        <p:spPr>
          <a:xfrm>
            <a:off x="1207477" y="703385"/>
            <a:ext cx="10433538" cy="6186309"/>
          </a:xfrm>
          <a:prstGeom prst="rect">
            <a:avLst/>
          </a:prstGeom>
          <a:noFill/>
        </p:spPr>
        <p:txBody>
          <a:bodyPr wrap="square" rtlCol="0">
            <a:spAutoFit/>
          </a:bodyPr>
          <a:lstStyle/>
          <a:p>
            <a:r>
              <a:rPr lang="en-GB" b="1" dirty="0">
                <a:solidFill>
                  <a:srgbClr val="FF0000"/>
                </a:solidFill>
              </a:rPr>
              <a:t>What is Correlation?</a:t>
            </a:r>
          </a:p>
          <a:p>
            <a:endParaRPr lang="en-GB" dirty="0"/>
          </a:p>
          <a:p>
            <a:r>
              <a:rPr lang="en-GB" dirty="0"/>
              <a:t>Correlation is a statistical technique to depict the relationship between 2 variables – strength and direction. We measure the correlation with the help of Correlation Coefficient.</a:t>
            </a:r>
          </a:p>
          <a:p>
            <a:endParaRPr lang="en-GB" dirty="0"/>
          </a:p>
          <a:p>
            <a:r>
              <a:rPr lang="en-GB" b="1" dirty="0"/>
              <a:t>For example</a:t>
            </a:r>
            <a:r>
              <a:rPr lang="en-GB" dirty="0"/>
              <a:t>, height and weight are related; taller people tend to be heavier than shorter people. </a:t>
            </a:r>
          </a:p>
          <a:p>
            <a:endParaRPr lang="en-GB" dirty="0"/>
          </a:p>
          <a:p>
            <a:endParaRPr lang="en-GB" dirty="0"/>
          </a:p>
          <a:p>
            <a:r>
              <a:rPr lang="en-GB" b="1" dirty="0">
                <a:solidFill>
                  <a:srgbClr val="FF0000"/>
                </a:solidFill>
              </a:rPr>
              <a:t>What is Correlation Coefficient?</a:t>
            </a:r>
          </a:p>
          <a:p>
            <a:endParaRPr lang="en-GB" dirty="0"/>
          </a:p>
          <a:p>
            <a:r>
              <a:rPr lang="en-GB" dirty="0"/>
              <a:t>The Pearson’s correlation coefficient (</a:t>
            </a:r>
            <a:r>
              <a:rPr lang="en-GB" i="1" dirty="0"/>
              <a:t>r</a:t>
            </a:r>
            <a:r>
              <a:rPr lang="el-GR" dirty="0"/>
              <a:t>) </a:t>
            </a:r>
            <a:r>
              <a:rPr lang="en-GB" dirty="0"/>
              <a:t>is a measure that determines the degree to which the movement of two variables is associated. The value of Correlation Coefficient lies between -1 and 1.</a:t>
            </a:r>
          </a:p>
          <a:p>
            <a:endParaRPr lang="en-GB" dirty="0"/>
          </a:p>
          <a:p>
            <a:endParaRPr lang="en-GB" dirty="0"/>
          </a:p>
          <a:p>
            <a:r>
              <a:rPr lang="en-GB" b="1" dirty="0">
                <a:solidFill>
                  <a:srgbClr val="FF0000"/>
                </a:solidFill>
              </a:rPr>
              <a:t>Formula: (Pearson’s Correlation Coefficient) -  Standard Formula</a:t>
            </a:r>
          </a:p>
          <a:p>
            <a:r>
              <a:rPr lang="en-GB" b="1" dirty="0">
                <a:solidFill>
                  <a:srgbClr val="FF0000"/>
                </a:solidFill>
              </a:rPr>
              <a:t>In Python: </a:t>
            </a:r>
            <a:r>
              <a:rPr lang="en-GB" i="1" dirty="0" err="1">
                <a:solidFill>
                  <a:srgbClr val="00B0F0"/>
                </a:solidFill>
              </a:rPr>
              <a:t>DataFrame.corr</a:t>
            </a:r>
            <a:r>
              <a:rPr lang="en-GB" i="1" dirty="0">
                <a:solidFill>
                  <a:srgbClr val="00B0F0"/>
                </a:solidFill>
              </a:rPr>
              <a:t>(method=’</a:t>
            </a:r>
            <a:r>
              <a:rPr lang="en-GB" i="1" dirty="0" err="1">
                <a:solidFill>
                  <a:srgbClr val="00B0F0"/>
                </a:solidFill>
              </a:rPr>
              <a:t>pearson</a:t>
            </a:r>
            <a:r>
              <a:rPr lang="en-GB" i="1" dirty="0">
                <a:solidFill>
                  <a:srgbClr val="00B0F0"/>
                </a:solidFill>
              </a:rPr>
              <a:t>’)</a:t>
            </a:r>
          </a:p>
          <a:p>
            <a:endParaRPr lang="en-GB" b="1" dirty="0">
              <a:solidFill>
                <a:srgbClr val="FF0000"/>
              </a:solidFill>
            </a:endParaRPr>
          </a:p>
          <a:p>
            <a:endParaRPr lang="en-GB" dirty="0"/>
          </a:p>
          <a:p>
            <a:endParaRPr lang="en-GB" dirty="0"/>
          </a:p>
          <a:p>
            <a:endParaRPr lang="en-GB" dirty="0"/>
          </a:p>
          <a:p>
            <a:endParaRPr lang="en-GB" dirty="0"/>
          </a:p>
          <a:p>
            <a:endParaRPr lang="en-US" dirty="0"/>
          </a:p>
        </p:txBody>
      </p:sp>
      <p:pic>
        <p:nvPicPr>
          <p:cNvPr id="3" name="Picture 2">
            <a:extLst>
              <a:ext uri="{FF2B5EF4-FFF2-40B4-BE49-F238E27FC236}">
                <a16:creationId xmlns:a16="http://schemas.microsoft.com/office/drawing/2014/main" id="{B8F5BA29-EB4A-3B4E-8D4D-D513F521A717}"/>
              </a:ext>
            </a:extLst>
          </p:cNvPr>
          <p:cNvPicPr>
            <a:picLocks noChangeAspect="1"/>
          </p:cNvPicPr>
          <p:nvPr/>
        </p:nvPicPr>
        <p:blipFill>
          <a:blip r:embed="rId2"/>
          <a:stretch>
            <a:fillRect/>
          </a:stretch>
        </p:blipFill>
        <p:spPr>
          <a:xfrm>
            <a:off x="6933083" y="5068268"/>
            <a:ext cx="4051440" cy="976573"/>
          </a:xfrm>
          <a:prstGeom prst="rect">
            <a:avLst/>
          </a:prstGeom>
        </p:spPr>
      </p:pic>
      <p:sp>
        <p:nvSpPr>
          <p:cNvPr id="4" name="TextBox 3">
            <a:extLst>
              <a:ext uri="{FF2B5EF4-FFF2-40B4-BE49-F238E27FC236}">
                <a16:creationId xmlns:a16="http://schemas.microsoft.com/office/drawing/2014/main" id="{C7EFEA45-B4EC-D949-A692-75CCFD243F18}"/>
              </a:ext>
            </a:extLst>
          </p:cNvPr>
          <p:cNvSpPr txBox="1"/>
          <p:nvPr/>
        </p:nvSpPr>
        <p:spPr>
          <a:xfrm>
            <a:off x="1207477" y="6144102"/>
            <a:ext cx="10691446" cy="646331"/>
          </a:xfrm>
          <a:prstGeom prst="rect">
            <a:avLst/>
          </a:prstGeom>
          <a:noFill/>
        </p:spPr>
        <p:txBody>
          <a:bodyPr wrap="square" rtlCol="0">
            <a:spAutoFit/>
          </a:bodyPr>
          <a:lstStyle/>
          <a:p>
            <a:r>
              <a:rPr lang="en-US" dirty="0"/>
              <a:t>(n = sample size, and </a:t>
            </a:r>
            <a:r>
              <a:rPr lang="en-US" dirty="0" err="1"/>
              <a:t>Sx</a:t>
            </a:r>
            <a:r>
              <a:rPr lang="en-US" dirty="0"/>
              <a:t>, Sy are the standard deviation of samples x and y. X-bar and y-bar are the respective means of x and y samples whereas Xi and Yi are sample points of X and Y respectively.)</a:t>
            </a:r>
          </a:p>
        </p:txBody>
      </p:sp>
    </p:spTree>
    <p:extLst>
      <p:ext uri="{BB962C8B-B14F-4D97-AF65-F5344CB8AC3E}">
        <p14:creationId xmlns:p14="http://schemas.microsoft.com/office/powerpoint/2010/main" val="7808834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E26B73-A17F-E24A-962B-5BF0A92803A5}"/>
              </a:ext>
            </a:extLst>
          </p:cNvPr>
          <p:cNvSpPr txBox="1"/>
          <p:nvPr/>
        </p:nvSpPr>
        <p:spPr>
          <a:xfrm>
            <a:off x="1453662" y="691662"/>
            <a:ext cx="9125383" cy="4247317"/>
          </a:xfrm>
          <a:prstGeom prst="rect">
            <a:avLst/>
          </a:prstGeom>
          <a:noFill/>
        </p:spPr>
        <p:txBody>
          <a:bodyPr wrap="none" rtlCol="0">
            <a:spAutoFit/>
          </a:bodyPr>
          <a:lstStyle/>
          <a:p>
            <a:r>
              <a:rPr lang="en-GB" b="1" dirty="0">
                <a:solidFill>
                  <a:srgbClr val="FF0000"/>
                </a:solidFill>
              </a:rPr>
              <a:t>Positive and Negative Correlation:</a:t>
            </a:r>
          </a:p>
          <a:p>
            <a:endParaRPr lang="en-GB" dirty="0"/>
          </a:p>
          <a:p>
            <a:pPr marL="342900" indent="-342900">
              <a:buAutoNum type="arabicPeriod"/>
            </a:pPr>
            <a:r>
              <a:rPr lang="en-GB" dirty="0"/>
              <a:t>Correlation Coefficient greater than zero indicates a </a:t>
            </a:r>
            <a:r>
              <a:rPr lang="en-GB" b="1" i="1" dirty="0">
                <a:solidFill>
                  <a:srgbClr val="FF0000"/>
                </a:solidFill>
              </a:rPr>
              <a:t>positive relationship </a:t>
            </a:r>
            <a:endParaRPr lang="en-GB" dirty="0"/>
          </a:p>
          <a:p>
            <a:endParaRPr lang="en-GB" dirty="0"/>
          </a:p>
          <a:p>
            <a:r>
              <a:rPr lang="en-GB" dirty="0"/>
              <a:t>2.   while a value less than zero signifies a </a:t>
            </a:r>
            <a:r>
              <a:rPr lang="en-GB" b="1" i="1" dirty="0">
                <a:solidFill>
                  <a:srgbClr val="FF0000"/>
                </a:solidFill>
              </a:rPr>
              <a:t>negative relationship </a:t>
            </a:r>
          </a:p>
          <a:p>
            <a:endParaRPr lang="en-GB" b="1" i="1" dirty="0">
              <a:solidFill>
                <a:srgbClr val="FF0000"/>
              </a:solidFill>
            </a:endParaRPr>
          </a:p>
          <a:p>
            <a:r>
              <a:rPr lang="en-GB" dirty="0"/>
              <a:t>3.   and a value of zero indicates </a:t>
            </a:r>
            <a:r>
              <a:rPr lang="en-GB" b="1" dirty="0">
                <a:solidFill>
                  <a:srgbClr val="FF0000"/>
                </a:solidFill>
              </a:rPr>
              <a:t>no relationship </a:t>
            </a:r>
            <a:r>
              <a:rPr lang="en-GB" dirty="0"/>
              <a:t>between the two variables being compared.</a:t>
            </a:r>
          </a:p>
          <a:p>
            <a:endParaRPr lang="en-GB" dirty="0"/>
          </a:p>
          <a:p>
            <a:endParaRPr lang="en-GB" dirty="0"/>
          </a:p>
          <a:p>
            <a:endParaRPr lang="en-GB" dirty="0"/>
          </a:p>
          <a:p>
            <a:endParaRPr lang="en-GB" dirty="0"/>
          </a:p>
          <a:p>
            <a:endParaRPr lang="en-GB" dirty="0"/>
          </a:p>
          <a:p>
            <a:endParaRPr lang="en-GB" dirty="0"/>
          </a:p>
          <a:p>
            <a:endParaRPr lang="en-GB" dirty="0"/>
          </a:p>
          <a:p>
            <a:endParaRPr lang="en-US" dirty="0"/>
          </a:p>
        </p:txBody>
      </p:sp>
      <p:pic>
        <p:nvPicPr>
          <p:cNvPr id="4" name="Picture 3">
            <a:extLst>
              <a:ext uri="{FF2B5EF4-FFF2-40B4-BE49-F238E27FC236}">
                <a16:creationId xmlns:a16="http://schemas.microsoft.com/office/drawing/2014/main" id="{D03D7F23-A252-5D40-93E9-BA8944800EC3}"/>
              </a:ext>
            </a:extLst>
          </p:cNvPr>
          <p:cNvPicPr>
            <a:picLocks noChangeAspect="1"/>
          </p:cNvPicPr>
          <p:nvPr/>
        </p:nvPicPr>
        <p:blipFill>
          <a:blip r:embed="rId2"/>
          <a:stretch>
            <a:fillRect/>
          </a:stretch>
        </p:blipFill>
        <p:spPr>
          <a:xfrm>
            <a:off x="2286000" y="3283438"/>
            <a:ext cx="7620000" cy="2882900"/>
          </a:xfrm>
          <a:prstGeom prst="rect">
            <a:avLst/>
          </a:prstGeom>
        </p:spPr>
      </p:pic>
    </p:spTree>
    <p:extLst>
      <p:ext uri="{BB962C8B-B14F-4D97-AF65-F5344CB8AC3E}">
        <p14:creationId xmlns:p14="http://schemas.microsoft.com/office/powerpoint/2010/main" val="38454260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1F301F-54A1-804D-B95F-69C3D628DD28}"/>
              </a:ext>
            </a:extLst>
          </p:cNvPr>
          <p:cNvSpPr txBox="1"/>
          <p:nvPr/>
        </p:nvSpPr>
        <p:spPr>
          <a:xfrm>
            <a:off x="1195754" y="172360"/>
            <a:ext cx="10351477" cy="4247317"/>
          </a:xfrm>
          <a:prstGeom prst="rect">
            <a:avLst/>
          </a:prstGeom>
          <a:noFill/>
        </p:spPr>
        <p:txBody>
          <a:bodyPr wrap="square" rtlCol="0">
            <a:spAutoFit/>
          </a:bodyPr>
          <a:lstStyle/>
          <a:p>
            <a:r>
              <a:rPr lang="en-GB" b="1" dirty="0">
                <a:solidFill>
                  <a:srgbClr val="FF0000"/>
                </a:solidFill>
              </a:rPr>
              <a:t>Strong and Weak Correlation:</a:t>
            </a:r>
          </a:p>
          <a:p>
            <a:endParaRPr lang="en-GB" b="1" dirty="0">
              <a:solidFill>
                <a:srgbClr val="FF0000"/>
              </a:solidFill>
            </a:endParaRPr>
          </a:p>
          <a:p>
            <a:r>
              <a:rPr lang="en-GB" dirty="0"/>
              <a:t>Kind of correlation = depicted by sign of correlation coefficient</a:t>
            </a:r>
          </a:p>
          <a:p>
            <a:r>
              <a:rPr lang="en-GB" dirty="0"/>
              <a:t>How Strong =. Value of Correlation Coefficient</a:t>
            </a:r>
          </a:p>
          <a:p>
            <a:endParaRPr lang="en-GB" dirty="0"/>
          </a:p>
          <a:p>
            <a:endParaRPr lang="en-GB" dirty="0"/>
          </a:p>
          <a:p>
            <a:endParaRPr lang="en-GB" b="1" dirty="0">
              <a:solidFill>
                <a:srgbClr val="FF0000"/>
              </a:solidFill>
            </a:endParaRPr>
          </a:p>
          <a:p>
            <a:endParaRPr lang="en-GB" b="1" dirty="0">
              <a:solidFill>
                <a:srgbClr val="FF0000"/>
              </a:solidFill>
            </a:endParaRPr>
          </a:p>
          <a:p>
            <a:endParaRPr lang="en-GB" b="1" dirty="0">
              <a:solidFill>
                <a:srgbClr val="FF0000"/>
              </a:solidFill>
            </a:endParaRPr>
          </a:p>
          <a:p>
            <a:endParaRPr lang="en-GB" dirty="0"/>
          </a:p>
          <a:p>
            <a:endParaRPr lang="en-GB" dirty="0"/>
          </a:p>
          <a:p>
            <a:endParaRPr lang="en-GB" dirty="0"/>
          </a:p>
          <a:p>
            <a:endParaRPr lang="en-GB" dirty="0"/>
          </a:p>
          <a:p>
            <a:endParaRPr lang="en-GB" dirty="0"/>
          </a:p>
          <a:p>
            <a:endParaRPr lang="en-US" dirty="0"/>
          </a:p>
        </p:txBody>
      </p:sp>
      <p:pic>
        <p:nvPicPr>
          <p:cNvPr id="3" name="Picture 2">
            <a:extLst>
              <a:ext uri="{FF2B5EF4-FFF2-40B4-BE49-F238E27FC236}">
                <a16:creationId xmlns:a16="http://schemas.microsoft.com/office/drawing/2014/main" id="{FF321773-AA51-9A48-B538-3D588BE4C6FF}"/>
              </a:ext>
            </a:extLst>
          </p:cNvPr>
          <p:cNvPicPr>
            <a:picLocks noChangeAspect="1"/>
          </p:cNvPicPr>
          <p:nvPr/>
        </p:nvPicPr>
        <p:blipFill>
          <a:blip r:embed="rId2"/>
          <a:stretch>
            <a:fillRect/>
          </a:stretch>
        </p:blipFill>
        <p:spPr>
          <a:xfrm>
            <a:off x="4489938" y="1465022"/>
            <a:ext cx="5521570" cy="5392977"/>
          </a:xfrm>
          <a:prstGeom prst="rect">
            <a:avLst/>
          </a:prstGeom>
        </p:spPr>
      </p:pic>
    </p:spTree>
    <p:extLst>
      <p:ext uri="{BB962C8B-B14F-4D97-AF65-F5344CB8AC3E}">
        <p14:creationId xmlns:p14="http://schemas.microsoft.com/office/powerpoint/2010/main" val="22777099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0A6F97-32B9-324E-B90C-4DF517FC33F8}"/>
              </a:ext>
            </a:extLst>
          </p:cNvPr>
          <p:cNvPicPr>
            <a:picLocks noChangeAspect="1"/>
          </p:cNvPicPr>
          <p:nvPr/>
        </p:nvPicPr>
        <p:blipFill>
          <a:blip r:embed="rId2"/>
          <a:stretch>
            <a:fillRect/>
          </a:stretch>
        </p:blipFill>
        <p:spPr>
          <a:xfrm>
            <a:off x="728815" y="-7327"/>
            <a:ext cx="11463185" cy="5931877"/>
          </a:xfrm>
          <a:prstGeom prst="rect">
            <a:avLst/>
          </a:prstGeom>
        </p:spPr>
      </p:pic>
      <p:sp>
        <p:nvSpPr>
          <p:cNvPr id="6" name="TextBox 5">
            <a:extLst>
              <a:ext uri="{FF2B5EF4-FFF2-40B4-BE49-F238E27FC236}">
                <a16:creationId xmlns:a16="http://schemas.microsoft.com/office/drawing/2014/main" id="{61CC3B29-D61C-4448-A92C-7C78A55935A7}"/>
              </a:ext>
            </a:extLst>
          </p:cNvPr>
          <p:cNvSpPr txBox="1"/>
          <p:nvPr/>
        </p:nvSpPr>
        <p:spPr>
          <a:xfrm>
            <a:off x="887311" y="5924550"/>
            <a:ext cx="11222628" cy="923330"/>
          </a:xfrm>
          <a:prstGeom prst="rect">
            <a:avLst/>
          </a:prstGeom>
          <a:noFill/>
        </p:spPr>
        <p:txBody>
          <a:bodyPr wrap="square" rtlCol="0">
            <a:spAutoFit/>
          </a:bodyPr>
          <a:lstStyle/>
          <a:p>
            <a:r>
              <a:rPr lang="en-US" b="1" dirty="0">
                <a:solidFill>
                  <a:srgbClr val="FF0000"/>
                </a:solidFill>
              </a:rPr>
              <a:t>Rule of thumb: Any relationship with magnitude of r greater than 0.75 can be considered to be a strong correlation.</a:t>
            </a:r>
          </a:p>
          <a:p>
            <a:r>
              <a:rPr lang="en-US" b="1" dirty="0">
                <a:solidFill>
                  <a:srgbClr val="FF0000"/>
                </a:solidFill>
              </a:rPr>
              <a:t>E.g.: -0.84 is a strong Negative correlation and 0.90 is a strong positive correlation.</a:t>
            </a:r>
          </a:p>
        </p:txBody>
      </p:sp>
    </p:spTree>
    <p:extLst>
      <p:ext uri="{BB962C8B-B14F-4D97-AF65-F5344CB8AC3E}">
        <p14:creationId xmlns:p14="http://schemas.microsoft.com/office/powerpoint/2010/main" val="19841865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94B5AB-6C46-1F49-A2F3-F3018B41A569}"/>
              </a:ext>
            </a:extLst>
          </p:cNvPr>
          <p:cNvPicPr>
            <a:picLocks noChangeAspect="1"/>
          </p:cNvPicPr>
          <p:nvPr/>
        </p:nvPicPr>
        <p:blipFill>
          <a:blip r:embed="rId2"/>
          <a:stretch>
            <a:fillRect/>
          </a:stretch>
        </p:blipFill>
        <p:spPr>
          <a:xfrm>
            <a:off x="734470" y="633045"/>
            <a:ext cx="11457529" cy="5974923"/>
          </a:xfrm>
          <a:prstGeom prst="rect">
            <a:avLst/>
          </a:prstGeom>
        </p:spPr>
      </p:pic>
    </p:spTree>
    <p:extLst>
      <p:ext uri="{BB962C8B-B14F-4D97-AF65-F5344CB8AC3E}">
        <p14:creationId xmlns:p14="http://schemas.microsoft.com/office/powerpoint/2010/main" val="4166556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A7EB0-7124-194E-882F-05E5B4B70C9E}"/>
              </a:ext>
            </a:extLst>
          </p:cNvPr>
          <p:cNvPicPr>
            <a:picLocks noChangeAspect="1"/>
          </p:cNvPicPr>
          <p:nvPr/>
        </p:nvPicPr>
        <p:blipFill>
          <a:blip r:embed="rId3"/>
          <a:stretch>
            <a:fillRect/>
          </a:stretch>
        </p:blipFill>
        <p:spPr>
          <a:xfrm>
            <a:off x="715108" y="0"/>
            <a:ext cx="11476892" cy="6858000"/>
          </a:xfrm>
          <a:prstGeom prst="rect">
            <a:avLst/>
          </a:prstGeom>
        </p:spPr>
      </p:pic>
      <p:sp>
        <p:nvSpPr>
          <p:cNvPr id="2" name="Rectangle 1">
            <a:extLst>
              <a:ext uri="{FF2B5EF4-FFF2-40B4-BE49-F238E27FC236}">
                <a16:creationId xmlns:a16="http://schemas.microsoft.com/office/drawing/2014/main" id="{E2C0969A-7E50-4D46-B9C6-5ABBB12CFA65}"/>
              </a:ext>
            </a:extLst>
          </p:cNvPr>
          <p:cNvSpPr/>
          <p:nvPr/>
        </p:nvSpPr>
        <p:spPr>
          <a:xfrm>
            <a:off x="836341" y="144966"/>
            <a:ext cx="11229279" cy="1938992"/>
          </a:xfrm>
          <a:prstGeom prst="rect">
            <a:avLst/>
          </a:prstGeom>
        </p:spPr>
        <p:txBody>
          <a:bodyPr wrap="square">
            <a:spAutoFit/>
          </a:bodyPr>
          <a:lstStyle/>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p:txBody>
      </p:sp>
      <p:pic>
        <p:nvPicPr>
          <p:cNvPr id="5" name="Picture 4">
            <a:extLst>
              <a:ext uri="{FF2B5EF4-FFF2-40B4-BE49-F238E27FC236}">
                <a16:creationId xmlns:a16="http://schemas.microsoft.com/office/drawing/2014/main" id="{2F6E2847-1547-0A48-B5C8-CED319252C0B}"/>
              </a:ext>
            </a:extLst>
          </p:cNvPr>
          <p:cNvPicPr>
            <a:picLocks noChangeAspect="1"/>
          </p:cNvPicPr>
          <p:nvPr/>
        </p:nvPicPr>
        <p:blipFill>
          <a:blip r:embed="rId4"/>
          <a:stretch>
            <a:fillRect/>
          </a:stretch>
        </p:blipFill>
        <p:spPr>
          <a:xfrm>
            <a:off x="3115764" y="0"/>
            <a:ext cx="6670431" cy="3668737"/>
          </a:xfrm>
          <a:prstGeom prst="rect">
            <a:avLst/>
          </a:prstGeom>
        </p:spPr>
      </p:pic>
      <p:sp>
        <p:nvSpPr>
          <p:cNvPr id="12" name="Rectangle 11">
            <a:extLst>
              <a:ext uri="{FF2B5EF4-FFF2-40B4-BE49-F238E27FC236}">
                <a16:creationId xmlns:a16="http://schemas.microsoft.com/office/drawing/2014/main" id="{076A93BC-1B05-8E45-89D0-2A4B018BA4D3}"/>
              </a:ext>
            </a:extLst>
          </p:cNvPr>
          <p:cNvSpPr/>
          <p:nvPr/>
        </p:nvSpPr>
        <p:spPr>
          <a:xfrm>
            <a:off x="1195754" y="4034158"/>
            <a:ext cx="4665784" cy="120885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b="1" dirty="0"/>
              <a:t>Population?</a:t>
            </a:r>
          </a:p>
          <a:p>
            <a:endParaRPr lang="en-US" b="1" dirty="0"/>
          </a:p>
          <a:p>
            <a:r>
              <a:rPr lang="en-US" b="1" dirty="0"/>
              <a:t>Refers to the total amount of things.</a:t>
            </a:r>
          </a:p>
          <a:p>
            <a:pPr algn="ctr"/>
            <a:endParaRPr lang="en-US" dirty="0"/>
          </a:p>
        </p:txBody>
      </p:sp>
      <p:sp>
        <p:nvSpPr>
          <p:cNvPr id="13" name="Rectangle 12">
            <a:extLst>
              <a:ext uri="{FF2B5EF4-FFF2-40B4-BE49-F238E27FC236}">
                <a16:creationId xmlns:a16="http://schemas.microsoft.com/office/drawing/2014/main" id="{41417D8C-03E7-BE49-9FDF-A75DA78271D6}"/>
              </a:ext>
            </a:extLst>
          </p:cNvPr>
          <p:cNvSpPr/>
          <p:nvPr/>
        </p:nvSpPr>
        <p:spPr>
          <a:xfrm>
            <a:off x="6717320" y="3991908"/>
            <a:ext cx="4618894" cy="12088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b="1" dirty="0"/>
              <a:t>Sample?</a:t>
            </a:r>
          </a:p>
          <a:p>
            <a:endParaRPr lang="en-US" b="1" dirty="0"/>
          </a:p>
          <a:p>
            <a:r>
              <a:rPr lang="en-US" b="1" dirty="0"/>
              <a:t>Small part of population that is used for study.</a:t>
            </a:r>
          </a:p>
          <a:p>
            <a:pPr algn="ctr"/>
            <a:endParaRPr lang="en-US" dirty="0"/>
          </a:p>
        </p:txBody>
      </p:sp>
      <p:sp>
        <p:nvSpPr>
          <p:cNvPr id="14" name="Rectangle 13">
            <a:extLst>
              <a:ext uri="{FF2B5EF4-FFF2-40B4-BE49-F238E27FC236}">
                <a16:creationId xmlns:a16="http://schemas.microsoft.com/office/drawing/2014/main" id="{6B8B7273-BA54-A440-8C5F-5799E1130B98}"/>
              </a:ext>
            </a:extLst>
          </p:cNvPr>
          <p:cNvSpPr/>
          <p:nvPr/>
        </p:nvSpPr>
        <p:spPr>
          <a:xfrm>
            <a:off x="1195754" y="5357366"/>
            <a:ext cx="4665784" cy="12088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a:p>
            <a:r>
              <a:rPr lang="en-US" b="1" dirty="0"/>
              <a:t>Sample Size?</a:t>
            </a:r>
          </a:p>
          <a:p>
            <a:endParaRPr lang="en-US" b="1" dirty="0"/>
          </a:p>
          <a:p>
            <a:r>
              <a:rPr lang="en-US" b="1" dirty="0"/>
              <a:t>Total amount of things in a sample.</a:t>
            </a:r>
          </a:p>
          <a:p>
            <a:pPr algn="ctr"/>
            <a:endParaRPr lang="en-US" dirty="0"/>
          </a:p>
        </p:txBody>
      </p:sp>
      <p:sp>
        <p:nvSpPr>
          <p:cNvPr id="15" name="Rectangle 14">
            <a:extLst>
              <a:ext uri="{FF2B5EF4-FFF2-40B4-BE49-F238E27FC236}">
                <a16:creationId xmlns:a16="http://schemas.microsoft.com/office/drawing/2014/main" id="{425BEC4B-F86C-FC45-AE93-69BE21273082}"/>
              </a:ext>
            </a:extLst>
          </p:cNvPr>
          <p:cNvSpPr/>
          <p:nvPr/>
        </p:nvSpPr>
        <p:spPr>
          <a:xfrm>
            <a:off x="6717320" y="5357366"/>
            <a:ext cx="4665784" cy="120885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a:p>
            <a:r>
              <a:rPr lang="en-US" b="1" dirty="0"/>
              <a:t>Variable?</a:t>
            </a:r>
          </a:p>
          <a:p>
            <a:endParaRPr lang="en-US" b="1" dirty="0"/>
          </a:p>
          <a:p>
            <a:r>
              <a:rPr lang="en-US" b="1" dirty="0"/>
              <a:t>What we are studying. (Measurable, Countable, Categorized)</a:t>
            </a:r>
          </a:p>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112" name="Ink 111">
                <a:extLst>
                  <a:ext uri="{FF2B5EF4-FFF2-40B4-BE49-F238E27FC236}">
                    <a16:creationId xmlns:a16="http://schemas.microsoft.com/office/drawing/2014/main" id="{FB7964B3-C95E-B942-A1F2-A683C7277D55}"/>
                  </a:ext>
                </a:extLst>
              </p14:cNvPr>
              <p14:cNvContentPartPr/>
              <p14:nvPr/>
            </p14:nvContentPartPr>
            <p14:xfrm>
              <a:off x="8837658" y="1697252"/>
              <a:ext cx="3600" cy="12240"/>
            </p14:xfrm>
          </p:contentPart>
        </mc:Choice>
        <mc:Fallback xmlns="">
          <p:pic>
            <p:nvPicPr>
              <p:cNvPr id="112" name="Ink 111">
                <a:extLst>
                  <a:ext uri="{FF2B5EF4-FFF2-40B4-BE49-F238E27FC236}">
                    <a16:creationId xmlns:a16="http://schemas.microsoft.com/office/drawing/2014/main" id="{FB7964B3-C95E-B942-A1F2-A683C7277D55}"/>
                  </a:ext>
                </a:extLst>
              </p:cNvPr>
              <p:cNvPicPr/>
              <p:nvPr/>
            </p:nvPicPr>
            <p:blipFill>
              <a:blip r:embed="rId10"/>
              <a:stretch>
                <a:fillRect/>
              </a:stretch>
            </p:blipFill>
            <p:spPr>
              <a:xfrm>
                <a:off x="8829018" y="1688252"/>
                <a:ext cx="21240" cy="29880"/>
              </a:xfrm>
              <a:prstGeom prst="rect">
                <a:avLst/>
              </a:prstGeom>
            </p:spPr>
          </p:pic>
        </mc:Fallback>
      </mc:AlternateContent>
    </p:spTree>
    <p:extLst>
      <p:ext uri="{BB962C8B-B14F-4D97-AF65-F5344CB8AC3E}">
        <p14:creationId xmlns:p14="http://schemas.microsoft.com/office/powerpoint/2010/main" val="38187148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282B85-1975-3C4E-BA61-4E1F5623F46F}"/>
              </a:ext>
            </a:extLst>
          </p:cNvPr>
          <p:cNvPicPr>
            <a:picLocks noChangeAspect="1"/>
          </p:cNvPicPr>
          <p:nvPr/>
        </p:nvPicPr>
        <p:blipFill>
          <a:blip r:embed="rId2"/>
          <a:stretch>
            <a:fillRect/>
          </a:stretch>
        </p:blipFill>
        <p:spPr>
          <a:xfrm>
            <a:off x="750276" y="641289"/>
            <a:ext cx="11441723" cy="5966680"/>
          </a:xfrm>
          <a:prstGeom prst="rect">
            <a:avLst/>
          </a:prstGeom>
        </p:spPr>
      </p:pic>
    </p:spTree>
    <p:extLst>
      <p:ext uri="{BB962C8B-B14F-4D97-AF65-F5344CB8AC3E}">
        <p14:creationId xmlns:p14="http://schemas.microsoft.com/office/powerpoint/2010/main" val="8719043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6DB1C2-4AB7-164F-8E78-9DB51B75CFC4}"/>
              </a:ext>
            </a:extLst>
          </p:cNvPr>
          <p:cNvSpPr txBox="1"/>
          <p:nvPr/>
        </p:nvSpPr>
        <p:spPr>
          <a:xfrm>
            <a:off x="1066801" y="363415"/>
            <a:ext cx="10843846" cy="923330"/>
          </a:xfrm>
          <a:prstGeom prst="rect">
            <a:avLst/>
          </a:prstGeom>
          <a:noFill/>
        </p:spPr>
        <p:txBody>
          <a:bodyPr wrap="square" rtlCol="0">
            <a:spAutoFit/>
          </a:bodyPr>
          <a:lstStyle/>
          <a:p>
            <a:r>
              <a:rPr lang="en-US" dirty="0"/>
              <a:t>Question: </a:t>
            </a:r>
            <a:r>
              <a:rPr lang="en-GB" dirty="0"/>
              <a:t>The local ice cream shop keeps track of how much ice cream they sell versus the temperature on that day, here are their figures for the last 12 days. Can you tell if Ice cream sales are correlated to that of temperature? Find out the nature and strength of correlation.</a:t>
            </a:r>
            <a:endParaRPr lang="en-US" dirty="0"/>
          </a:p>
        </p:txBody>
      </p:sp>
      <p:graphicFrame>
        <p:nvGraphicFramePr>
          <p:cNvPr id="6" name="Table 5">
            <a:extLst>
              <a:ext uri="{FF2B5EF4-FFF2-40B4-BE49-F238E27FC236}">
                <a16:creationId xmlns:a16="http://schemas.microsoft.com/office/drawing/2014/main" id="{8ABEF977-232E-D54D-8E2F-F6D02FEC1937}"/>
              </a:ext>
            </a:extLst>
          </p:cNvPr>
          <p:cNvGraphicFramePr>
            <a:graphicFrameLocks noGrp="1"/>
          </p:cNvGraphicFramePr>
          <p:nvPr>
            <p:extLst>
              <p:ext uri="{D42A27DB-BD31-4B8C-83A1-F6EECF244321}">
                <p14:modId xmlns:p14="http://schemas.microsoft.com/office/powerpoint/2010/main" val="2889912375"/>
              </p:ext>
            </p:extLst>
          </p:nvPr>
        </p:nvGraphicFramePr>
        <p:xfrm>
          <a:off x="2131646" y="1502117"/>
          <a:ext cx="8128000" cy="519176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679573198"/>
                    </a:ext>
                  </a:extLst>
                </a:gridCol>
                <a:gridCol w="4064000">
                  <a:extLst>
                    <a:ext uri="{9D8B030D-6E8A-4147-A177-3AD203B41FA5}">
                      <a16:colId xmlns:a16="http://schemas.microsoft.com/office/drawing/2014/main" val="2870333738"/>
                    </a:ext>
                  </a:extLst>
                </a:gridCol>
              </a:tblGrid>
              <a:tr h="370840">
                <a:tc>
                  <a:txBody>
                    <a:bodyPr/>
                    <a:lstStyle/>
                    <a:p>
                      <a:pPr algn="ctr"/>
                      <a:r>
                        <a:rPr lang="en-US" dirty="0">
                          <a:solidFill>
                            <a:srgbClr val="FF0000"/>
                          </a:solidFill>
                        </a:rPr>
                        <a:t>Temperature</a:t>
                      </a:r>
                    </a:p>
                  </a:txBody>
                  <a:tcPr/>
                </a:tc>
                <a:tc>
                  <a:txBody>
                    <a:bodyPr/>
                    <a:lstStyle/>
                    <a:p>
                      <a:pPr algn="ctr"/>
                      <a:r>
                        <a:rPr lang="en-US" dirty="0">
                          <a:solidFill>
                            <a:srgbClr val="FF0000"/>
                          </a:solidFill>
                        </a:rPr>
                        <a:t> Ice Cream Sales</a:t>
                      </a:r>
                    </a:p>
                  </a:txBody>
                  <a:tcPr/>
                </a:tc>
                <a:extLst>
                  <a:ext uri="{0D108BD9-81ED-4DB2-BD59-A6C34878D82A}">
                    <a16:rowId xmlns:a16="http://schemas.microsoft.com/office/drawing/2014/main" val="1322340080"/>
                  </a:ext>
                </a:extLst>
              </a:tr>
              <a:tr h="370840">
                <a:tc>
                  <a:txBody>
                    <a:bodyPr/>
                    <a:lstStyle/>
                    <a:p>
                      <a:pPr algn="ctr"/>
                      <a:r>
                        <a:rPr lang="en-GB" dirty="0"/>
                        <a:t>14.2°</a:t>
                      </a:r>
                    </a:p>
                  </a:txBody>
                  <a:tcPr marL="38100" marR="38100" marT="38100" marB="38100" anchor="ctr"/>
                </a:tc>
                <a:tc>
                  <a:txBody>
                    <a:bodyPr/>
                    <a:lstStyle/>
                    <a:p>
                      <a:pPr algn="ctr"/>
                      <a:r>
                        <a:rPr lang="en-GB"/>
                        <a:t>$215</a:t>
                      </a:r>
                    </a:p>
                  </a:txBody>
                  <a:tcPr marL="38100" marR="38100" marT="38100" marB="38100" anchor="ctr"/>
                </a:tc>
                <a:extLst>
                  <a:ext uri="{0D108BD9-81ED-4DB2-BD59-A6C34878D82A}">
                    <a16:rowId xmlns:a16="http://schemas.microsoft.com/office/drawing/2014/main" val="3833941505"/>
                  </a:ext>
                </a:extLst>
              </a:tr>
              <a:tr h="370840">
                <a:tc>
                  <a:txBody>
                    <a:bodyPr/>
                    <a:lstStyle/>
                    <a:p>
                      <a:pPr algn="ctr"/>
                      <a:r>
                        <a:rPr lang="en-GB"/>
                        <a:t>16.4°</a:t>
                      </a:r>
                    </a:p>
                  </a:txBody>
                  <a:tcPr marL="38100" marR="38100" marT="38100" marB="38100" anchor="ctr"/>
                </a:tc>
                <a:tc>
                  <a:txBody>
                    <a:bodyPr/>
                    <a:lstStyle/>
                    <a:p>
                      <a:pPr algn="ctr"/>
                      <a:r>
                        <a:rPr lang="en-GB"/>
                        <a:t>$325</a:t>
                      </a:r>
                    </a:p>
                  </a:txBody>
                  <a:tcPr marL="38100" marR="38100" marT="38100" marB="38100" anchor="ctr"/>
                </a:tc>
                <a:extLst>
                  <a:ext uri="{0D108BD9-81ED-4DB2-BD59-A6C34878D82A}">
                    <a16:rowId xmlns:a16="http://schemas.microsoft.com/office/drawing/2014/main" val="1206233179"/>
                  </a:ext>
                </a:extLst>
              </a:tr>
              <a:tr h="370840">
                <a:tc>
                  <a:txBody>
                    <a:bodyPr/>
                    <a:lstStyle/>
                    <a:p>
                      <a:pPr algn="ctr"/>
                      <a:r>
                        <a:rPr lang="en-GB"/>
                        <a:t>11.9°</a:t>
                      </a:r>
                    </a:p>
                  </a:txBody>
                  <a:tcPr marL="38100" marR="38100" marT="38100" marB="38100" anchor="ctr"/>
                </a:tc>
                <a:tc>
                  <a:txBody>
                    <a:bodyPr/>
                    <a:lstStyle/>
                    <a:p>
                      <a:pPr algn="ctr"/>
                      <a:r>
                        <a:rPr lang="en-GB"/>
                        <a:t>$185</a:t>
                      </a:r>
                    </a:p>
                  </a:txBody>
                  <a:tcPr marL="38100" marR="38100" marT="38100" marB="38100" anchor="ctr"/>
                </a:tc>
                <a:extLst>
                  <a:ext uri="{0D108BD9-81ED-4DB2-BD59-A6C34878D82A}">
                    <a16:rowId xmlns:a16="http://schemas.microsoft.com/office/drawing/2014/main" val="1768223624"/>
                  </a:ext>
                </a:extLst>
              </a:tr>
              <a:tr h="370840">
                <a:tc>
                  <a:txBody>
                    <a:bodyPr/>
                    <a:lstStyle/>
                    <a:p>
                      <a:pPr algn="ctr"/>
                      <a:r>
                        <a:rPr lang="en-GB"/>
                        <a:t>15.2°</a:t>
                      </a:r>
                    </a:p>
                  </a:txBody>
                  <a:tcPr marL="38100" marR="38100" marT="38100" marB="38100" anchor="ctr"/>
                </a:tc>
                <a:tc>
                  <a:txBody>
                    <a:bodyPr/>
                    <a:lstStyle/>
                    <a:p>
                      <a:pPr algn="ctr"/>
                      <a:r>
                        <a:rPr lang="en-GB"/>
                        <a:t>$332</a:t>
                      </a:r>
                    </a:p>
                  </a:txBody>
                  <a:tcPr marL="38100" marR="38100" marT="38100" marB="38100" anchor="ctr"/>
                </a:tc>
                <a:extLst>
                  <a:ext uri="{0D108BD9-81ED-4DB2-BD59-A6C34878D82A}">
                    <a16:rowId xmlns:a16="http://schemas.microsoft.com/office/drawing/2014/main" val="2886351564"/>
                  </a:ext>
                </a:extLst>
              </a:tr>
              <a:tr h="370840">
                <a:tc>
                  <a:txBody>
                    <a:bodyPr/>
                    <a:lstStyle/>
                    <a:p>
                      <a:pPr algn="ctr"/>
                      <a:r>
                        <a:rPr lang="en-GB"/>
                        <a:t>18.5°</a:t>
                      </a:r>
                    </a:p>
                  </a:txBody>
                  <a:tcPr marL="38100" marR="38100" marT="38100" marB="38100" anchor="ctr"/>
                </a:tc>
                <a:tc>
                  <a:txBody>
                    <a:bodyPr/>
                    <a:lstStyle/>
                    <a:p>
                      <a:pPr algn="ctr"/>
                      <a:r>
                        <a:rPr lang="en-GB"/>
                        <a:t>$406</a:t>
                      </a:r>
                    </a:p>
                  </a:txBody>
                  <a:tcPr marL="38100" marR="38100" marT="38100" marB="38100" anchor="ctr"/>
                </a:tc>
                <a:extLst>
                  <a:ext uri="{0D108BD9-81ED-4DB2-BD59-A6C34878D82A}">
                    <a16:rowId xmlns:a16="http://schemas.microsoft.com/office/drawing/2014/main" val="541466805"/>
                  </a:ext>
                </a:extLst>
              </a:tr>
              <a:tr h="370840">
                <a:tc>
                  <a:txBody>
                    <a:bodyPr/>
                    <a:lstStyle/>
                    <a:p>
                      <a:pPr algn="ctr"/>
                      <a:r>
                        <a:rPr lang="en-GB"/>
                        <a:t>22.1°</a:t>
                      </a:r>
                    </a:p>
                  </a:txBody>
                  <a:tcPr marL="38100" marR="38100" marT="38100" marB="38100" anchor="ctr"/>
                </a:tc>
                <a:tc>
                  <a:txBody>
                    <a:bodyPr/>
                    <a:lstStyle/>
                    <a:p>
                      <a:pPr algn="ctr"/>
                      <a:r>
                        <a:rPr lang="en-GB"/>
                        <a:t>$522</a:t>
                      </a:r>
                    </a:p>
                  </a:txBody>
                  <a:tcPr marL="38100" marR="38100" marT="38100" marB="38100" anchor="ctr"/>
                </a:tc>
                <a:extLst>
                  <a:ext uri="{0D108BD9-81ED-4DB2-BD59-A6C34878D82A}">
                    <a16:rowId xmlns:a16="http://schemas.microsoft.com/office/drawing/2014/main" val="65681407"/>
                  </a:ext>
                </a:extLst>
              </a:tr>
              <a:tr h="370840">
                <a:tc>
                  <a:txBody>
                    <a:bodyPr/>
                    <a:lstStyle/>
                    <a:p>
                      <a:pPr algn="ctr"/>
                      <a:r>
                        <a:rPr lang="en-GB"/>
                        <a:t>19.4°</a:t>
                      </a:r>
                    </a:p>
                  </a:txBody>
                  <a:tcPr marL="38100" marR="38100" marT="38100" marB="38100" anchor="ctr"/>
                </a:tc>
                <a:tc>
                  <a:txBody>
                    <a:bodyPr/>
                    <a:lstStyle/>
                    <a:p>
                      <a:pPr algn="ctr"/>
                      <a:r>
                        <a:rPr lang="en-GB"/>
                        <a:t>$412</a:t>
                      </a:r>
                    </a:p>
                  </a:txBody>
                  <a:tcPr marL="38100" marR="38100" marT="38100" marB="38100" anchor="ctr"/>
                </a:tc>
                <a:extLst>
                  <a:ext uri="{0D108BD9-81ED-4DB2-BD59-A6C34878D82A}">
                    <a16:rowId xmlns:a16="http://schemas.microsoft.com/office/drawing/2014/main" val="3091768820"/>
                  </a:ext>
                </a:extLst>
              </a:tr>
              <a:tr h="370840">
                <a:tc>
                  <a:txBody>
                    <a:bodyPr/>
                    <a:lstStyle/>
                    <a:p>
                      <a:pPr algn="ctr"/>
                      <a:r>
                        <a:rPr lang="en-GB"/>
                        <a:t>25.1°</a:t>
                      </a:r>
                    </a:p>
                  </a:txBody>
                  <a:tcPr marL="38100" marR="38100" marT="38100" marB="38100" anchor="ctr"/>
                </a:tc>
                <a:tc>
                  <a:txBody>
                    <a:bodyPr/>
                    <a:lstStyle/>
                    <a:p>
                      <a:pPr algn="ctr"/>
                      <a:r>
                        <a:rPr lang="en-GB"/>
                        <a:t>$614</a:t>
                      </a:r>
                    </a:p>
                  </a:txBody>
                  <a:tcPr marL="38100" marR="38100" marT="38100" marB="38100" anchor="ctr"/>
                </a:tc>
                <a:extLst>
                  <a:ext uri="{0D108BD9-81ED-4DB2-BD59-A6C34878D82A}">
                    <a16:rowId xmlns:a16="http://schemas.microsoft.com/office/drawing/2014/main" val="114255768"/>
                  </a:ext>
                </a:extLst>
              </a:tr>
              <a:tr h="370840">
                <a:tc>
                  <a:txBody>
                    <a:bodyPr/>
                    <a:lstStyle/>
                    <a:p>
                      <a:pPr algn="ctr"/>
                      <a:r>
                        <a:rPr lang="en-GB"/>
                        <a:t>23.4°</a:t>
                      </a:r>
                    </a:p>
                  </a:txBody>
                  <a:tcPr marL="38100" marR="38100" marT="38100" marB="38100" anchor="ctr"/>
                </a:tc>
                <a:tc>
                  <a:txBody>
                    <a:bodyPr/>
                    <a:lstStyle/>
                    <a:p>
                      <a:pPr algn="ctr"/>
                      <a:r>
                        <a:rPr lang="en-GB"/>
                        <a:t>$544</a:t>
                      </a:r>
                    </a:p>
                  </a:txBody>
                  <a:tcPr marL="38100" marR="38100" marT="38100" marB="38100" anchor="ctr"/>
                </a:tc>
                <a:extLst>
                  <a:ext uri="{0D108BD9-81ED-4DB2-BD59-A6C34878D82A}">
                    <a16:rowId xmlns:a16="http://schemas.microsoft.com/office/drawing/2014/main" val="3175766551"/>
                  </a:ext>
                </a:extLst>
              </a:tr>
              <a:tr h="370840">
                <a:tc>
                  <a:txBody>
                    <a:bodyPr/>
                    <a:lstStyle/>
                    <a:p>
                      <a:pPr algn="ctr"/>
                      <a:r>
                        <a:rPr lang="en-GB"/>
                        <a:t>18.1°</a:t>
                      </a:r>
                    </a:p>
                  </a:txBody>
                  <a:tcPr marL="38100" marR="38100" marT="38100" marB="38100" anchor="ctr"/>
                </a:tc>
                <a:tc>
                  <a:txBody>
                    <a:bodyPr/>
                    <a:lstStyle/>
                    <a:p>
                      <a:pPr algn="ctr"/>
                      <a:r>
                        <a:rPr lang="en-GB"/>
                        <a:t>$421</a:t>
                      </a:r>
                    </a:p>
                  </a:txBody>
                  <a:tcPr marL="38100" marR="38100" marT="38100" marB="38100" anchor="ctr"/>
                </a:tc>
                <a:extLst>
                  <a:ext uri="{0D108BD9-81ED-4DB2-BD59-A6C34878D82A}">
                    <a16:rowId xmlns:a16="http://schemas.microsoft.com/office/drawing/2014/main" val="3277773254"/>
                  </a:ext>
                </a:extLst>
              </a:tr>
              <a:tr h="370840">
                <a:tc>
                  <a:txBody>
                    <a:bodyPr/>
                    <a:lstStyle/>
                    <a:p>
                      <a:pPr algn="ctr"/>
                      <a:r>
                        <a:rPr lang="en-GB"/>
                        <a:t>22.6°</a:t>
                      </a:r>
                    </a:p>
                  </a:txBody>
                  <a:tcPr marL="38100" marR="38100" marT="38100" marB="38100" anchor="ctr"/>
                </a:tc>
                <a:tc>
                  <a:txBody>
                    <a:bodyPr/>
                    <a:lstStyle/>
                    <a:p>
                      <a:pPr algn="ctr"/>
                      <a:r>
                        <a:rPr lang="en-GB"/>
                        <a:t>$445</a:t>
                      </a:r>
                    </a:p>
                  </a:txBody>
                  <a:tcPr marL="38100" marR="38100" marT="38100" marB="38100" anchor="ctr"/>
                </a:tc>
                <a:extLst>
                  <a:ext uri="{0D108BD9-81ED-4DB2-BD59-A6C34878D82A}">
                    <a16:rowId xmlns:a16="http://schemas.microsoft.com/office/drawing/2014/main" val="577748342"/>
                  </a:ext>
                </a:extLst>
              </a:tr>
              <a:tr h="370840">
                <a:tc>
                  <a:txBody>
                    <a:bodyPr/>
                    <a:lstStyle/>
                    <a:p>
                      <a:pPr algn="ctr"/>
                      <a:r>
                        <a:rPr lang="en-GB"/>
                        <a:t>17.2°</a:t>
                      </a:r>
                    </a:p>
                  </a:txBody>
                  <a:tcPr marL="38100" marR="38100" marT="38100" marB="38100" anchor="ctr"/>
                </a:tc>
                <a:tc>
                  <a:txBody>
                    <a:bodyPr/>
                    <a:lstStyle/>
                    <a:p>
                      <a:pPr algn="ctr"/>
                      <a:r>
                        <a:rPr lang="en-GB" dirty="0"/>
                        <a:t>$408</a:t>
                      </a:r>
                    </a:p>
                  </a:txBody>
                  <a:tcPr marL="38100" marR="38100" marT="38100" marB="38100" anchor="ctr"/>
                </a:tc>
                <a:extLst>
                  <a:ext uri="{0D108BD9-81ED-4DB2-BD59-A6C34878D82A}">
                    <a16:rowId xmlns:a16="http://schemas.microsoft.com/office/drawing/2014/main" val="1524148852"/>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97954406"/>
                  </a:ext>
                </a:extLst>
              </a:tr>
            </a:tbl>
          </a:graphicData>
        </a:graphic>
      </p:graphicFrame>
    </p:spTree>
    <p:extLst>
      <p:ext uri="{BB962C8B-B14F-4D97-AF65-F5344CB8AC3E}">
        <p14:creationId xmlns:p14="http://schemas.microsoft.com/office/powerpoint/2010/main" val="11675024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F2BB23-CD20-034D-BE76-06EC3C9B39B2}"/>
              </a:ext>
            </a:extLst>
          </p:cNvPr>
          <p:cNvSpPr txBox="1"/>
          <p:nvPr/>
        </p:nvSpPr>
        <p:spPr>
          <a:xfrm>
            <a:off x="1051886" y="292784"/>
            <a:ext cx="3185487" cy="954107"/>
          </a:xfrm>
          <a:prstGeom prst="rect">
            <a:avLst/>
          </a:prstGeom>
          <a:noFill/>
        </p:spPr>
        <p:txBody>
          <a:bodyPr wrap="none" rtlCol="0">
            <a:spAutoFit/>
          </a:bodyPr>
          <a:lstStyle/>
          <a:p>
            <a:r>
              <a:rPr lang="en-US" sz="2000" b="1" dirty="0"/>
              <a:t>Spearman Rank Correlation</a:t>
            </a:r>
          </a:p>
          <a:p>
            <a:endParaRPr lang="en-US" dirty="0"/>
          </a:p>
          <a:p>
            <a:endParaRPr lang="en-US" dirty="0"/>
          </a:p>
        </p:txBody>
      </p:sp>
      <p:sp>
        <p:nvSpPr>
          <p:cNvPr id="3" name="TextBox 2">
            <a:extLst>
              <a:ext uri="{FF2B5EF4-FFF2-40B4-BE49-F238E27FC236}">
                <a16:creationId xmlns:a16="http://schemas.microsoft.com/office/drawing/2014/main" id="{38CDB603-BF12-994C-8ECD-061AC574E511}"/>
              </a:ext>
            </a:extLst>
          </p:cNvPr>
          <p:cNvSpPr txBox="1"/>
          <p:nvPr/>
        </p:nvSpPr>
        <p:spPr>
          <a:xfrm>
            <a:off x="1051886" y="1246891"/>
            <a:ext cx="6822831"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Used for Non-Linear Variables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Spearman Corr Coeff = Pearson Corr </a:t>
            </a:r>
            <a:r>
              <a:rPr lang="en-US" sz="2000" dirty="0" err="1"/>
              <a:t>coeff</a:t>
            </a:r>
            <a:r>
              <a:rPr lang="en-US" sz="2000" dirty="0"/>
              <a:t> (rank </a:t>
            </a:r>
            <a:r>
              <a:rPr lang="en-US" sz="2000" dirty="0" err="1"/>
              <a:t>varaibles</a:t>
            </a:r>
            <a:r>
              <a:rPr lang="en-US" sz="2000" dirty="0"/>
              <a:t>)</a:t>
            </a:r>
          </a:p>
          <a:p>
            <a:pPr marL="342900" indent="-342900">
              <a:buFont typeface="Arial" panose="020B0604020202020204" pitchFamily="34" charset="0"/>
              <a:buChar char="•"/>
            </a:pPr>
            <a:r>
              <a:rPr lang="en-US" sz="2000" dirty="0"/>
              <a:t>In Python: </a:t>
            </a:r>
            <a:r>
              <a:rPr lang="en-GB" i="1" dirty="0" err="1">
                <a:solidFill>
                  <a:srgbClr val="00B0F0"/>
                </a:solidFill>
              </a:rPr>
              <a:t>DataFrame.corr</a:t>
            </a:r>
            <a:r>
              <a:rPr lang="en-GB" i="1" dirty="0">
                <a:solidFill>
                  <a:srgbClr val="00B0F0"/>
                </a:solidFill>
              </a:rPr>
              <a:t>(method=’spearman’)</a:t>
            </a:r>
            <a:endParaRPr lang="en-US" sz="2000" dirty="0">
              <a:solidFill>
                <a:srgbClr val="00B0F0"/>
              </a:solidFill>
            </a:endParaRPr>
          </a:p>
        </p:txBody>
      </p:sp>
      <p:pic>
        <p:nvPicPr>
          <p:cNvPr id="4" name="Picture 3">
            <a:extLst>
              <a:ext uri="{FF2B5EF4-FFF2-40B4-BE49-F238E27FC236}">
                <a16:creationId xmlns:a16="http://schemas.microsoft.com/office/drawing/2014/main" id="{B69B7FCC-BAFD-9D41-B4EE-CFA38D2E9B44}"/>
              </a:ext>
            </a:extLst>
          </p:cNvPr>
          <p:cNvPicPr>
            <a:picLocks noChangeAspect="1"/>
          </p:cNvPicPr>
          <p:nvPr/>
        </p:nvPicPr>
        <p:blipFill>
          <a:blip r:embed="rId2"/>
          <a:stretch>
            <a:fillRect/>
          </a:stretch>
        </p:blipFill>
        <p:spPr>
          <a:xfrm>
            <a:off x="7937219" y="500062"/>
            <a:ext cx="4087224" cy="3872645"/>
          </a:xfrm>
          <a:prstGeom prst="rect">
            <a:avLst/>
          </a:prstGeom>
        </p:spPr>
      </p:pic>
      <p:pic>
        <p:nvPicPr>
          <p:cNvPr id="6" name="Picture 5">
            <a:extLst>
              <a:ext uri="{FF2B5EF4-FFF2-40B4-BE49-F238E27FC236}">
                <a16:creationId xmlns:a16="http://schemas.microsoft.com/office/drawing/2014/main" id="{D45D2AF5-F1C2-CF49-9C92-23A3BAB1273A}"/>
              </a:ext>
            </a:extLst>
          </p:cNvPr>
          <p:cNvPicPr>
            <a:picLocks noChangeAspect="1"/>
          </p:cNvPicPr>
          <p:nvPr/>
        </p:nvPicPr>
        <p:blipFill>
          <a:blip r:embed="rId3"/>
          <a:stretch>
            <a:fillRect/>
          </a:stretch>
        </p:blipFill>
        <p:spPr>
          <a:xfrm>
            <a:off x="2644629" y="2870200"/>
            <a:ext cx="2425700" cy="1117600"/>
          </a:xfrm>
          <a:prstGeom prst="rect">
            <a:avLst/>
          </a:prstGeom>
        </p:spPr>
      </p:pic>
      <p:sp>
        <p:nvSpPr>
          <p:cNvPr id="7" name="TextBox 6">
            <a:extLst>
              <a:ext uri="{FF2B5EF4-FFF2-40B4-BE49-F238E27FC236}">
                <a16:creationId xmlns:a16="http://schemas.microsoft.com/office/drawing/2014/main" id="{69004089-97A0-E74D-B273-430AA827B255}"/>
              </a:ext>
            </a:extLst>
          </p:cNvPr>
          <p:cNvSpPr txBox="1"/>
          <p:nvPr/>
        </p:nvSpPr>
        <p:spPr>
          <a:xfrm>
            <a:off x="1051886" y="4595446"/>
            <a:ext cx="2006511" cy="369332"/>
          </a:xfrm>
          <a:prstGeom prst="rect">
            <a:avLst/>
          </a:prstGeom>
          <a:noFill/>
        </p:spPr>
        <p:txBody>
          <a:bodyPr wrap="none" rtlCol="0">
            <a:spAutoFit/>
          </a:bodyPr>
          <a:lstStyle/>
          <a:p>
            <a:pPr marL="285750" indent="-285750">
              <a:buFont typeface="Arial" panose="020B0604020202020204" pitchFamily="34" charset="0"/>
              <a:buChar char="•"/>
            </a:pPr>
            <a:r>
              <a:rPr lang="en-US" dirty="0"/>
              <a:t>Denoted by rho.</a:t>
            </a:r>
          </a:p>
        </p:txBody>
      </p:sp>
    </p:spTree>
    <p:extLst>
      <p:ext uri="{BB962C8B-B14F-4D97-AF65-F5344CB8AC3E}">
        <p14:creationId xmlns:p14="http://schemas.microsoft.com/office/powerpoint/2010/main" val="4192010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66B18F-E89E-C541-8D78-70323A85C21D}"/>
              </a:ext>
            </a:extLst>
          </p:cNvPr>
          <p:cNvSpPr txBox="1"/>
          <p:nvPr/>
        </p:nvSpPr>
        <p:spPr>
          <a:xfrm>
            <a:off x="1113692" y="492369"/>
            <a:ext cx="4345677" cy="369332"/>
          </a:xfrm>
          <a:prstGeom prst="rect">
            <a:avLst/>
          </a:prstGeom>
          <a:noFill/>
        </p:spPr>
        <p:txBody>
          <a:bodyPr wrap="none" rtlCol="0">
            <a:spAutoFit/>
          </a:bodyPr>
          <a:lstStyle/>
          <a:p>
            <a:r>
              <a:rPr lang="en-US" dirty="0"/>
              <a:t>Steps for Spearman Correlation Coefficient</a:t>
            </a:r>
          </a:p>
        </p:txBody>
      </p:sp>
      <p:sp>
        <p:nvSpPr>
          <p:cNvPr id="3" name="TextBox 2">
            <a:extLst>
              <a:ext uri="{FF2B5EF4-FFF2-40B4-BE49-F238E27FC236}">
                <a16:creationId xmlns:a16="http://schemas.microsoft.com/office/drawing/2014/main" id="{03101D6B-91C5-9F41-8CA5-50626678903C}"/>
              </a:ext>
            </a:extLst>
          </p:cNvPr>
          <p:cNvSpPr txBox="1"/>
          <p:nvPr/>
        </p:nvSpPr>
        <p:spPr>
          <a:xfrm>
            <a:off x="1242646" y="1383323"/>
            <a:ext cx="10339754" cy="3139321"/>
          </a:xfrm>
          <a:prstGeom prst="rect">
            <a:avLst/>
          </a:prstGeom>
          <a:noFill/>
        </p:spPr>
        <p:txBody>
          <a:bodyPr wrap="square" rtlCol="0">
            <a:spAutoFit/>
          </a:bodyPr>
          <a:lstStyle/>
          <a:p>
            <a:pPr marL="342900" indent="-342900">
              <a:buAutoNum type="arabicPeriod"/>
            </a:pPr>
            <a:r>
              <a:rPr lang="en-US" dirty="0"/>
              <a:t>Create a new column for rank(x) and assign the rank of each variable.</a:t>
            </a:r>
          </a:p>
          <a:p>
            <a:pPr marL="342900" indent="-342900">
              <a:buAutoNum type="arabicPeriod"/>
            </a:pPr>
            <a:r>
              <a:rPr lang="en-US" dirty="0"/>
              <a:t>Assign the rank of 2</a:t>
            </a:r>
            <a:r>
              <a:rPr lang="en-US" baseline="30000" dirty="0"/>
              <a:t>nd</a:t>
            </a:r>
            <a:r>
              <a:rPr lang="en-US" dirty="0"/>
              <a:t> variable in a new column rank(y).</a:t>
            </a:r>
          </a:p>
          <a:p>
            <a:pPr marL="342900" indent="-342900">
              <a:buAutoNum type="arabicPeriod"/>
            </a:pPr>
            <a:r>
              <a:rPr lang="en-US" dirty="0"/>
              <a:t>Calculate the difference in rank of both the variables = d.</a:t>
            </a:r>
          </a:p>
          <a:p>
            <a:pPr marL="342900" indent="-342900">
              <a:buAutoNum type="arabicPeriod"/>
            </a:pPr>
            <a:r>
              <a:rPr lang="en-US" dirty="0"/>
              <a:t>Calculate the d-squared.</a:t>
            </a:r>
          </a:p>
          <a:p>
            <a:pPr marL="342900" indent="-342900">
              <a:buAutoNum type="arabicPeriod"/>
            </a:pPr>
            <a:r>
              <a:rPr lang="en-US" dirty="0"/>
              <a:t>Add up d-squared score.</a:t>
            </a:r>
          </a:p>
          <a:p>
            <a:pPr marL="342900" indent="-342900">
              <a:buAutoNum type="arabicPeriod"/>
            </a:pPr>
            <a:r>
              <a:rPr lang="en-US" dirty="0"/>
              <a:t>Put in the formula provided:</a:t>
            </a:r>
          </a:p>
          <a:p>
            <a:pPr marL="342900" indent="-342900">
              <a:buAutoNum type="arabicPeriod"/>
            </a:pPr>
            <a:endParaRPr lang="en-US" dirty="0"/>
          </a:p>
          <a:p>
            <a:pPr marL="342900" indent="-342900">
              <a:buAutoNum type="arabicPeriod"/>
            </a:pPr>
            <a:endParaRPr lang="en-US" dirty="0"/>
          </a:p>
          <a:p>
            <a:endParaRPr lang="en-US" dirty="0"/>
          </a:p>
          <a:p>
            <a:endParaRPr lang="en-US" dirty="0"/>
          </a:p>
          <a:p>
            <a:endParaRPr lang="en-US" dirty="0"/>
          </a:p>
        </p:txBody>
      </p:sp>
      <p:pic>
        <p:nvPicPr>
          <p:cNvPr id="34" name="Picture 33">
            <a:extLst>
              <a:ext uri="{FF2B5EF4-FFF2-40B4-BE49-F238E27FC236}">
                <a16:creationId xmlns:a16="http://schemas.microsoft.com/office/drawing/2014/main" id="{FB27BCC9-6E19-7E48-A0A0-8AEBE7D0D875}"/>
              </a:ext>
            </a:extLst>
          </p:cNvPr>
          <p:cNvPicPr>
            <a:picLocks noChangeAspect="1"/>
          </p:cNvPicPr>
          <p:nvPr/>
        </p:nvPicPr>
        <p:blipFill>
          <a:blip r:embed="rId2"/>
          <a:stretch>
            <a:fillRect/>
          </a:stretch>
        </p:blipFill>
        <p:spPr>
          <a:xfrm>
            <a:off x="3670300" y="3327400"/>
            <a:ext cx="2425700" cy="1117600"/>
          </a:xfrm>
          <a:prstGeom prst="rect">
            <a:avLst/>
          </a:prstGeom>
        </p:spPr>
      </p:pic>
    </p:spTree>
    <p:extLst>
      <p:ext uri="{BB962C8B-B14F-4D97-AF65-F5344CB8AC3E}">
        <p14:creationId xmlns:p14="http://schemas.microsoft.com/office/powerpoint/2010/main" val="4546919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60BC38-F599-A34E-9520-20EB899D4562}"/>
              </a:ext>
            </a:extLst>
          </p:cNvPr>
          <p:cNvSpPr txBox="1"/>
          <p:nvPr/>
        </p:nvSpPr>
        <p:spPr>
          <a:xfrm>
            <a:off x="1172308" y="527538"/>
            <a:ext cx="10011507" cy="2862322"/>
          </a:xfrm>
          <a:prstGeom prst="rect">
            <a:avLst/>
          </a:prstGeom>
          <a:noFill/>
        </p:spPr>
        <p:txBody>
          <a:bodyPr wrap="square" rtlCol="0">
            <a:spAutoFit/>
          </a:bodyPr>
          <a:lstStyle/>
          <a:p>
            <a:r>
              <a:rPr lang="en-US" dirty="0"/>
              <a:t>Question: </a:t>
            </a:r>
            <a:r>
              <a:rPr lang="en-GB" dirty="0"/>
              <a:t>The scores for 10 students in English and Maths are as follows:</a:t>
            </a:r>
          </a:p>
          <a:p>
            <a:endParaRPr lang="en-GB" dirty="0"/>
          </a:p>
          <a:p>
            <a:endParaRPr lang="en-GB" dirty="0"/>
          </a:p>
          <a:p>
            <a:endParaRPr lang="en-GB" dirty="0"/>
          </a:p>
          <a:p>
            <a:endParaRPr lang="en-GB" dirty="0"/>
          </a:p>
          <a:p>
            <a:r>
              <a:rPr lang="en-GB" dirty="0"/>
              <a:t> </a:t>
            </a:r>
          </a:p>
          <a:p>
            <a:endParaRPr lang="en-GB" dirty="0"/>
          </a:p>
          <a:p>
            <a:endParaRPr lang="en-GB" dirty="0"/>
          </a:p>
          <a:p>
            <a:r>
              <a:rPr lang="en-GB" dirty="0"/>
              <a:t>Compute the Spearman rank correlation.</a:t>
            </a:r>
          </a:p>
          <a:p>
            <a:endParaRPr lang="en-US" dirty="0"/>
          </a:p>
        </p:txBody>
      </p:sp>
      <p:pic>
        <p:nvPicPr>
          <p:cNvPr id="3" name="Picture 2">
            <a:extLst>
              <a:ext uri="{FF2B5EF4-FFF2-40B4-BE49-F238E27FC236}">
                <a16:creationId xmlns:a16="http://schemas.microsoft.com/office/drawing/2014/main" id="{C6EB637D-2DD4-C145-A17A-83A3B1FE97D5}"/>
              </a:ext>
            </a:extLst>
          </p:cNvPr>
          <p:cNvPicPr>
            <a:picLocks noChangeAspect="1"/>
          </p:cNvPicPr>
          <p:nvPr/>
        </p:nvPicPr>
        <p:blipFill>
          <a:blip r:embed="rId2"/>
          <a:stretch>
            <a:fillRect/>
          </a:stretch>
        </p:blipFill>
        <p:spPr>
          <a:xfrm>
            <a:off x="1732085" y="966862"/>
            <a:ext cx="8396654" cy="1697684"/>
          </a:xfrm>
          <a:prstGeom prst="rect">
            <a:avLst/>
          </a:prstGeom>
        </p:spPr>
      </p:pic>
    </p:spTree>
    <p:extLst>
      <p:ext uri="{BB962C8B-B14F-4D97-AF65-F5344CB8AC3E}">
        <p14:creationId xmlns:p14="http://schemas.microsoft.com/office/powerpoint/2010/main" val="17374047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D75399-C91B-C74C-A30D-7F26343A182D}"/>
              </a:ext>
            </a:extLst>
          </p:cNvPr>
          <p:cNvSpPr txBox="1"/>
          <p:nvPr/>
        </p:nvSpPr>
        <p:spPr>
          <a:xfrm>
            <a:off x="803031" y="0"/>
            <a:ext cx="10585938" cy="1200329"/>
          </a:xfrm>
          <a:prstGeom prst="rect">
            <a:avLst/>
          </a:prstGeom>
          <a:noFill/>
        </p:spPr>
        <p:txBody>
          <a:bodyPr wrap="square" rtlCol="0">
            <a:spAutoFit/>
          </a:bodyPr>
          <a:lstStyle/>
          <a:p>
            <a:r>
              <a:rPr lang="en-US" dirty="0"/>
              <a:t>Solution:</a:t>
            </a:r>
          </a:p>
          <a:p>
            <a:endParaRPr lang="en-US" dirty="0"/>
          </a:p>
          <a:p>
            <a:r>
              <a:rPr lang="en-US" dirty="0"/>
              <a:t>Step 1,2,3 and 4: </a:t>
            </a:r>
          </a:p>
          <a:p>
            <a:endParaRPr lang="en-US" dirty="0"/>
          </a:p>
        </p:txBody>
      </p:sp>
      <p:pic>
        <p:nvPicPr>
          <p:cNvPr id="6" name="Picture 5">
            <a:extLst>
              <a:ext uri="{FF2B5EF4-FFF2-40B4-BE49-F238E27FC236}">
                <a16:creationId xmlns:a16="http://schemas.microsoft.com/office/drawing/2014/main" id="{F544B9B5-1EFD-B049-A934-5108B656B2FF}"/>
              </a:ext>
            </a:extLst>
          </p:cNvPr>
          <p:cNvPicPr>
            <a:picLocks noChangeAspect="1"/>
          </p:cNvPicPr>
          <p:nvPr/>
        </p:nvPicPr>
        <p:blipFill>
          <a:blip r:embed="rId2"/>
          <a:stretch>
            <a:fillRect/>
          </a:stretch>
        </p:blipFill>
        <p:spPr>
          <a:xfrm>
            <a:off x="1701836" y="1200329"/>
            <a:ext cx="9587487" cy="5231662"/>
          </a:xfrm>
          <a:prstGeom prst="rect">
            <a:avLst/>
          </a:prstGeom>
        </p:spPr>
      </p:pic>
    </p:spTree>
    <p:extLst>
      <p:ext uri="{BB962C8B-B14F-4D97-AF65-F5344CB8AC3E}">
        <p14:creationId xmlns:p14="http://schemas.microsoft.com/office/powerpoint/2010/main" val="343378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A5F865-05DF-B34C-803D-AAA181B13CE5}"/>
              </a:ext>
            </a:extLst>
          </p:cNvPr>
          <p:cNvSpPr txBox="1"/>
          <p:nvPr/>
        </p:nvSpPr>
        <p:spPr>
          <a:xfrm>
            <a:off x="961292" y="410308"/>
            <a:ext cx="1672253" cy="369332"/>
          </a:xfrm>
          <a:prstGeom prst="rect">
            <a:avLst/>
          </a:prstGeom>
          <a:noFill/>
        </p:spPr>
        <p:txBody>
          <a:bodyPr wrap="none" rtlCol="0">
            <a:spAutoFit/>
          </a:bodyPr>
          <a:lstStyle/>
          <a:p>
            <a:r>
              <a:rPr lang="en-US" dirty="0"/>
              <a:t>Solution Contd.</a:t>
            </a:r>
          </a:p>
        </p:txBody>
      </p:sp>
      <p:sp>
        <p:nvSpPr>
          <p:cNvPr id="3" name="TextBox 2">
            <a:extLst>
              <a:ext uri="{FF2B5EF4-FFF2-40B4-BE49-F238E27FC236}">
                <a16:creationId xmlns:a16="http://schemas.microsoft.com/office/drawing/2014/main" id="{2FBABABE-1137-2D4B-8736-15E02FE77C1F}"/>
              </a:ext>
            </a:extLst>
          </p:cNvPr>
          <p:cNvSpPr txBox="1"/>
          <p:nvPr/>
        </p:nvSpPr>
        <p:spPr>
          <a:xfrm>
            <a:off x="1101969" y="996462"/>
            <a:ext cx="876394" cy="369332"/>
          </a:xfrm>
          <a:prstGeom prst="rect">
            <a:avLst/>
          </a:prstGeom>
          <a:noFill/>
        </p:spPr>
        <p:txBody>
          <a:bodyPr wrap="none" rtlCol="0">
            <a:spAutoFit/>
          </a:bodyPr>
          <a:lstStyle/>
          <a:p>
            <a:r>
              <a:rPr lang="en-US" dirty="0"/>
              <a:t>Step 5:</a:t>
            </a:r>
          </a:p>
        </p:txBody>
      </p:sp>
      <p:sp>
        <p:nvSpPr>
          <p:cNvPr id="5" name="TextBox 4">
            <a:extLst>
              <a:ext uri="{FF2B5EF4-FFF2-40B4-BE49-F238E27FC236}">
                <a16:creationId xmlns:a16="http://schemas.microsoft.com/office/drawing/2014/main" id="{3EB07098-FE95-B14F-923F-ADC1D14E176C}"/>
              </a:ext>
            </a:extLst>
          </p:cNvPr>
          <p:cNvSpPr txBox="1"/>
          <p:nvPr/>
        </p:nvSpPr>
        <p:spPr>
          <a:xfrm>
            <a:off x="1101969" y="1817077"/>
            <a:ext cx="934102" cy="369332"/>
          </a:xfrm>
          <a:prstGeom prst="rect">
            <a:avLst/>
          </a:prstGeom>
          <a:noFill/>
        </p:spPr>
        <p:txBody>
          <a:bodyPr wrap="none" rtlCol="0">
            <a:spAutoFit/>
          </a:bodyPr>
          <a:lstStyle/>
          <a:p>
            <a:r>
              <a:rPr lang="en-US" dirty="0"/>
              <a:t>Step 6: </a:t>
            </a:r>
          </a:p>
        </p:txBody>
      </p:sp>
      <p:sp>
        <p:nvSpPr>
          <p:cNvPr id="9" name="TextBox 8">
            <a:extLst>
              <a:ext uri="{FF2B5EF4-FFF2-40B4-BE49-F238E27FC236}">
                <a16:creationId xmlns:a16="http://schemas.microsoft.com/office/drawing/2014/main" id="{15B5A3F1-855B-4044-9E98-7D5DA302B20F}"/>
              </a:ext>
            </a:extLst>
          </p:cNvPr>
          <p:cNvSpPr txBox="1"/>
          <p:nvPr/>
        </p:nvSpPr>
        <p:spPr>
          <a:xfrm>
            <a:off x="1336431" y="5076092"/>
            <a:ext cx="4738348" cy="923330"/>
          </a:xfrm>
          <a:prstGeom prst="rect">
            <a:avLst/>
          </a:prstGeom>
          <a:noFill/>
        </p:spPr>
        <p:txBody>
          <a:bodyPr wrap="none" rtlCol="0">
            <a:spAutoFit/>
          </a:bodyPr>
          <a:lstStyle/>
          <a:p>
            <a:endParaRPr lang="en-US" dirty="0"/>
          </a:p>
          <a:p>
            <a:endParaRPr lang="en-US" dirty="0"/>
          </a:p>
          <a:p>
            <a:r>
              <a:rPr lang="en-US" dirty="0"/>
              <a:t>Hence, the Spearman Rank Coefficient is 0.67.</a:t>
            </a:r>
          </a:p>
        </p:txBody>
      </p:sp>
      <p:pic>
        <p:nvPicPr>
          <p:cNvPr id="10" name="Picture 9">
            <a:extLst>
              <a:ext uri="{FF2B5EF4-FFF2-40B4-BE49-F238E27FC236}">
                <a16:creationId xmlns:a16="http://schemas.microsoft.com/office/drawing/2014/main" id="{C67376F1-FE13-BB41-8551-0E4D997D60C1}"/>
              </a:ext>
            </a:extLst>
          </p:cNvPr>
          <p:cNvPicPr>
            <a:picLocks noChangeAspect="1"/>
          </p:cNvPicPr>
          <p:nvPr/>
        </p:nvPicPr>
        <p:blipFill>
          <a:blip r:embed="rId2"/>
          <a:stretch>
            <a:fillRect/>
          </a:stretch>
        </p:blipFill>
        <p:spPr>
          <a:xfrm>
            <a:off x="2940050" y="857794"/>
            <a:ext cx="4178300" cy="508000"/>
          </a:xfrm>
          <a:prstGeom prst="rect">
            <a:avLst/>
          </a:prstGeom>
        </p:spPr>
      </p:pic>
      <p:pic>
        <p:nvPicPr>
          <p:cNvPr id="11" name="Picture 10">
            <a:extLst>
              <a:ext uri="{FF2B5EF4-FFF2-40B4-BE49-F238E27FC236}">
                <a16:creationId xmlns:a16="http://schemas.microsoft.com/office/drawing/2014/main" id="{9F2C79B5-5F5A-8041-97A7-1BE4D742C394}"/>
              </a:ext>
            </a:extLst>
          </p:cNvPr>
          <p:cNvPicPr>
            <a:picLocks noChangeAspect="1"/>
          </p:cNvPicPr>
          <p:nvPr/>
        </p:nvPicPr>
        <p:blipFill>
          <a:blip r:embed="rId3"/>
          <a:stretch>
            <a:fillRect/>
          </a:stretch>
        </p:blipFill>
        <p:spPr>
          <a:xfrm>
            <a:off x="2946400" y="1817077"/>
            <a:ext cx="2082800" cy="3162300"/>
          </a:xfrm>
          <a:prstGeom prst="rect">
            <a:avLst/>
          </a:prstGeom>
        </p:spPr>
      </p:pic>
    </p:spTree>
    <p:extLst>
      <p:ext uri="{BB962C8B-B14F-4D97-AF65-F5344CB8AC3E}">
        <p14:creationId xmlns:p14="http://schemas.microsoft.com/office/powerpoint/2010/main" val="914806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5FFA52-5012-F540-900F-0031D684F28D}"/>
              </a:ext>
            </a:extLst>
          </p:cNvPr>
          <p:cNvSpPr txBox="1"/>
          <p:nvPr/>
        </p:nvSpPr>
        <p:spPr>
          <a:xfrm>
            <a:off x="961292" y="165348"/>
            <a:ext cx="10609385" cy="13080504"/>
          </a:xfrm>
          <a:prstGeom prst="rect">
            <a:avLst/>
          </a:prstGeom>
          <a:noFill/>
        </p:spPr>
        <p:txBody>
          <a:bodyPr wrap="square" rtlCol="0">
            <a:spAutoFit/>
          </a:bodyPr>
          <a:lstStyle/>
          <a:p>
            <a:r>
              <a:rPr lang="en-US" sz="2800" dirty="0"/>
              <a:t>Points to Ponder (Correlation):</a:t>
            </a:r>
          </a:p>
          <a:p>
            <a:endParaRPr lang="en-US" dirty="0"/>
          </a:p>
          <a:p>
            <a:pPr lvl="0" fontAlgn="base">
              <a:spcBef>
                <a:spcPct val="0"/>
              </a:spcBef>
              <a:spcAft>
                <a:spcPct val="0"/>
              </a:spcAft>
            </a:pPr>
            <a:r>
              <a:rPr lang="en-US" altLang="en-US" sz="2400" b="1" dirty="0"/>
              <a:t>Example: </a:t>
            </a:r>
            <a:r>
              <a:rPr lang="en-US" altLang="en-US" sz="2000" dirty="0">
                <a:solidFill>
                  <a:srgbClr val="FF0000"/>
                </a:solidFill>
              </a:rPr>
              <a:t>A few years ago a survey of employees found a strong positive correlation between "Studying an external course" and Sick Leave Days.</a:t>
            </a:r>
          </a:p>
          <a:p>
            <a:pPr lvl="0" fontAlgn="base">
              <a:spcBef>
                <a:spcPct val="0"/>
              </a:spcBef>
              <a:spcAft>
                <a:spcPct val="0"/>
              </a:spcAft>
            </a:pPr>
            <a:endParaRPr lang="en-US" altLang="en-US" sz="2000" dirty="0"/>
          </a:p>
          <a:p>
            <a:pPr lvl="0" fontAlgn="base">
              <a:spcBef>
                <a:spcPct val="0"/>
              </a:spcBef>
              <a:spcAft>
                <a:spcPct val="0"/>
              </a:spcAft>
            </a:pPr>
            <a:r>
              <a:rPr lang="en-US" altLang="en-US" sz="2000" dirty="0"/>
              <a:t>Does this mean?</a:t>
            </a:r>
          </a:p>
          <a:p>
            <a:pPr lvl="0" fontAlgn="base">
              <a:spcBef>
                <a:spcPct val="0"/>
              </a:spcBef>
              <a:spcAft>
                <a:spcPct val="0"/>
              </a:spcAft>
              <a:buFontTx/>
              <a:buChar char="•"/>
            </a:pPr>
            <a:r>
              <a:rPr lang="en-US" altLang="en-US" sz="2000" dirty="0"/>
              <a:t> Studying makes them sick?</a:t>
            </a:r>
          </a:p>
          <a:p>
            <a:pPr lvl="0" fontAlgn="base">
              <a:spcBef>
                <a:spcPct val="0"/>
              </a:spcBef>
              <a:spcAft>
                <a:spcPct val="0"/>
              </a:spcAft>
              <a:buFontTx/>
              <a:buChar char="•"/>
            </a:pPr>
            <a:r>
              <a:rPr lang="en-US" altLang="en-US" sz="2000" dirty="0"/>
              <a:t> Sick people study a lot?</a:t>
            </a:r>
          </a:p>
          <a:p>
            <a:pPr lvl="0" fontAlgn="base">
              <a:spcBef>
                <a:spcPct val="0"/>
              </a:spcBef>
              <a:spcAft>
                <a:spcPct val="0"/>
              </a:spcAft>
              <a:buFontTx/>
              <a:buChar char="•"/>
            </a:pPr>
            <a:r>
              <a:rPr lang="en-US" altLang="en-US" sz="2000" dirty="0"/>
              <a:t> Or did they lie about being sick so they can study more?</a:t>
            </a:r>
          </a:p>
          <a:p>
            <a:pPr lvl="0" fontAlgn="base">
              <a:spcBef>
                <a:spcPct val="0"/>
              </a:spcBef>
              <a:spcAft>
                <a:spcPct val="0"/>
              </a:spcAft>
            </a:pPr>
            <a:endParaRPr lang="en-US" altLang="en-US" sz="2000" dirty="0"/>
          </a:p>
          <a:p>
            <a:pPr lvl="0" fontAlgn="base">
              <a:spcBef>
                <a:spcPct val="0"/>
              </a:spcBef>
              <a:spcAft>
                <a:spcPct val="0"/>
              </a:spcAft>
            </a:pPr>
            <a:r>
              <a:rPr lang="en-US" altLang="en-US" sz="2000" dirty="0"/>
              <a:t>Without further research we can't be sure why. :-D</a:t>
            </a:r>
          </a:p>
          <a:p>
            <a:pPr lvl="0" defTabSz="914400" eaLnBrk="0" fontAlgn="base" hangingPunct="0">
              <a:spcBef>
                <a:spcPct val="0"/>
              </a:spcBef>
              <a:spcAft>
                <a:spcPct val="0"/>
              </a:spcAft>
            </a:pPr>
            <a:endParaRPr lang="en-US" altLang="en-US" sz="3200" dirty="0">
              <a:solidFill>
                <a:srgbClr val="333333"/>
              </a:solidFill>
              <a:latin typeface="Verdana" panose="020B0604030504040204" pitchFamily="34" charset="0"/>
            </a:endParaRPr>
          </a:p>
          <a:p>
            <a:r>
              <a:rPr lang="en-GB" sz="2400" b="1" dirty="0"/>
              <a:t>Example:</a:t>
            </a:r>
            <a:r>
              <a:rPr lang="en-GB" dirty="0"/>
              <a:t> </a:t>
            </a:r>
            <a:r>
              <a:rPr lang="en-GB" sz="2000" dirty="0">
                <a:solidFill>
                  <a:srgbClr val="FF0000"/>
                </a:solidFill>
              </a:rPr>
              <a:t>Poor suburbs are more likely to have high pollution.</a:t>
            </a:r>
          </a:p>
          <a:p>
            <a:r>
              <a:rPr lang="en-GB" sz="2000" dirty="0"/>
              <a:t>Why?</a:t>
            </a:r>
          </a:p>
          <a:p>
            <a:pPr marL="342900" indent="-342900">
              <a:buFont typeface="Arial" panose="020B0604020202020204" pitchFamily="34" charset="0"/>
              <a:buChar char="•"/>
            </a:pPr>
            <a:r>
              <a:rPr lang="en-GB" sz="2000" dirty="0"/>
              <a:t>Do poor people make pollution?</a:t>
            </a:r>
          </a:p>
          <a:p>
            <a:pPr marL="342900" indent="-342900">
              <a:buFont typeface="Arial" panose="020B0604020202020204" pitchFamily="34" charset="0"/>
              <a:buChar char="•"/>
            </a:pPr>
            <a:r>
              <a:rPr lang="en-GB" sz="2000" dirty="0"/>
              <a:t>Are polluted suburbs the only place poor people can afford?</a:t>
            </a:r>
          </a:p>
          <a:p>
            <a:pPr marL="342900" indent="-342900">
              <a:buFont typeface="Arial" panose="020B0604020202020204" pitchFamily="34" charset="0"/>
              <a:buChar char="•"/>
            </a:pPr>
            <a:r>
              <a:rPr lang="en-GB" sz="2000" dirty="0"/>
              <a:t>Is it a common link, such as factories with low paying jobs and lots of pollution?</a:t>
            </a:r>
          </a:p>
          <a:p>
            <a:pPr lvl="0" defTabSz="914400" eaLnBrk="0" fontAlgn="base" hangingPunct="0">
              <a:spcBef>
                <a:spcPct val="0"/>
              </a:spcBef>
              <a:spcAft>
                <a:spcPct val="0"/>
              </a:spcAft>
            </a:pPr>
            <a:endParaRPr lang="en-US" altLang="en-US" sz="3200" dirty="0">
              <a:solidFill>
                <a:srgbClr val="333333"/>
              </a:solidFill>
              <a:latin typeface="Verdana" panose="020B0604030504040204" pitchFamily="34" charset="0"/>
            </a:endParaRPr>
          </a:p>
          <a:p>
            <a:pPr lvl="0" defTabSz="914400" eaLnBrk="0" fontAlgn="base" hangingPunct="0">
              <a:spcBef>
                <a:spcPct val="0"/>
              </a:spcBef>
              <a:spcAft>
                <a:spcPct val="0"/>
              </a:spcAft>
            </a:pPr>
            <a:endParaRPr lang="en-US" altLang="en-US" sz="3200" dirty="0">
              <a:latin typeface="Arial" panose="020B0604020202020204" pitchFamily="34"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Rectangle 5">
            <a:extLst>
              <a:ext uri="{FF2B5EF4-FFF2-40B4-BE49-F238E27FC236}">
                <a16:creationId xmlns:a16="http://schemas.microsoft.com/office/drawing/2014/main" id="{5FB96CC8-4463-0244-B489-68DE4EE1C34C}"/>
              </a:ext>
            </a:extLst>
          </p:cNvPr>
          <p:cNvSpPr>
            <a:spLocks noChangeArrowheads="1"/>
          </p:cNvSpPr>
          <p:nvPr/>
        </p:nvSpPr>
        <p:spPr bwMode="auto">
          <a:xfrm>
            <a:off x="1337480" y="2451185"/>
            <a:ext cx="2673820" cy="1955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7457" tIns="15870" rIns="-17457" bIns="9204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0" b="0" i="0" u="none" strike="noStrike" cap="none" normalizeH="0" baseline="0" dirty="0">
                <a:ln>
                  <a:noFill/>
                </a:ln>
                <a:solidFill>
                  <a:srgbClr val="333333"/>
                </a:solidFill>
                <a:effectLst/>
                <a:latin typeface="Verdana" panose="020B0604030504040204" pitchFamily="34" charset="0"/>
              </a:rPr>
              <a:t>     </a:t>
            </a:r>
            <a:endParaRPr kumimoji="0" lang="en-US" altLang="en-US" sz="1000" b="0" i="0" u="none" strike="noStrike" cap="none" normalizeH="0" baseline="0" dirty="0">
              <a:ln>
                <a:noFill/>
              </a:ln>
              <a:solidFill>
                <a:schemeClr val="tx1"/>
              </a:solidFill>
              <a:effectLst/>
            </a:endParaRPr>
          </a:p>
        </p:txBody>
      </p:sp>
      <p:pic>
        <p:nvPicPr>
          <p:cNvPr id="3078" name="Picture 6" descr="study sick">
            <a:extLst>
              <a:ext uri="{FF2B5EF4-FFF2-40B4-BE49-F238E27FC236}">
                <a16:creationId xmlns:a16="http://schemas.microsoft.com/office/drawing/2014/main" id="{24BDF794-47EA-BB49-80E9-DEB32B310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9917" y="1699846"/>
            <a:ext cx="26289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9415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688B29-BE29-C544-A145-56D926B548F5}"/>
              </a:ext>
            </a:extLst>
          </p:cNvPr>
          <p:cNvSpPr txBox="1"/>
          <p:nvPr/>
        </p:nvSpPr>
        <p:spPr>
          <a:xfrm>
            <a:off x="1160585" y="187569"/>
            <a:ext cx="10750061" cy="6278642"/>
          </a:xfrm>
          <a:prstGeom prst="rect">
            <a:avLst/>
          </a:prstGeom>
          <a:noFill/>
        </p:spPr>
        <p:txBody>
          <a:bodyPr wrap="square" rtlCol="0">
            <a:spAutoFit/>
          </a:bodyPr>
          <a:lstStyle/>
          <a:p>
            <a:pPr algn="ctr"/>
            <a:r>
              <a:rPr lang="en-US" sz="2400" b="1" dirty="0">
                <a:solidFill>
                  <a:srgbClr val="FF0000"/>
                </a:solidFill>
              </a:rPr>
              <a:t>Recap – Descriptive Statistics</a:t>
            </a:r>
          </a:p>
          <a:p>
            <a:endParaRPr lang="en-US" dirty="0"/>
          </a:p>
          <a:p>
            <a:pPr marL="342900" indent="-342900">
              <a:buFont typeface="Arial" panose="020B0604020202020204" pitchFamily="34" charset="0"/>
              <a:buChar char="•"/>
            </a:pPr>
            <a:r>
              <a:rPr lang="en-US" sz="2400" dirty="0"/>
              <a:t>Statistics? Its Importance. Population vs Sample.</a:t>
            </a:r>
          </a:p>
          <a:p>
            <a:pPr marL="342900" indent="-342900">
              <a:buFont typeface="Arial" panose="020B0604020202020204" pitchFamily="34" charset="0"/>
              <a:buChar char="•"/>
            </a:pPr>
            <a:r>
              <a:rPr lang="en-US" sz="2400" dirty="0"/>
              <a:t>Types of variable – </a:t>
            </a:r>
            <a:r>
              <a:rPr lang="en-US" sz="1600" i="1" dirty="0"/>
              <a:t>(Quantitative, Categorical), - (Ordinal, Nominal), (discrete, continuous), (interval, ratio).</a:t>
            </a:r>
          </a:p>
          <a:p>
            <a:pPr marL="342900" indent="-342900">
              <a:buFont typeface="Arial" panose="020B0604020202020204" pitchFamily="34" charset="0"/>
              <a:buChar char="•"/>
            </a:pPr>
            <a:r>
              <a:rPr lang="en-US" sz="2400" dirty="0"/>
              <a:t>Types of charts – Pie, Donut, Line, Scatterplot, Histogram, Bar chart, Box-plot</a:t>
            </a:r>
          </a:p>
          <a:p>
            <a:pPr marL="342900" indent="-342900">
              <a:buFont typeface="Arial" panose="020B0604020202020204" pitchFamily="34" charset="0"/>
              <a:buChar char="•"/>
            </a:pPr>
            <a:r>
              <a:rPr lang="en-US" sz="2400" dirty="0"/>
              <a:t>Descriptive Stats:</a:t>
            </a:r>
          </a:p>
          <a:p>
            <a:pPr marL="342900" indent="-342900">
              <a:buFont typeface="Arial" panose="020B0604020202020204" pitchFamily="34" charset="0"/>
              <a:buChar char="•"/>
            </a:pPr>
            <a:endParaRPr lang="en-US" sz="2400" dirty="0"/>
          </a:p>
          <a:p>
            <a:pPr lvl="2"/>
            <a:r>
              <a:rPr lang="en-US" sz="2000" i="1" dirty="0"/>
              <a:t>Measure of central tendency -- Mean , Median </a:t>
            </a:r>
            <a:r>
              <a:rPr lang="en-US" sz="2000" i="1"/>
              <a:t>&amp; Mode</a:t>
            </a:r>
            <a:endParaRPr lang="en-US" sz="2000" i="1" dirty="0"/>
          </a:p>
          <a:p>
            <a:pPr lvl="2"/>
            <a:r>
              <a:rPr lang="en-US" sz="2000" i="1" dirty="0"/>
              <a:t>Measures of Dispersion/spread – Standard Deviation, Variance, range &amp; IQR</a:t>
            </a:r>
          </a:p>
          <a:p>
            <a:pPr lvl="2"/>
            <a:r>
              <a:rPr lang="en-US" sz="2000" i="1" dirty="0"/>
              <a:t>Measures of symmetricity – Skewness and Kurtosis</a:t>
            </a:r>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r>
              <a:rPr lang="en-US" sz="2400" dirty="0"/>
              <a:t>5 Number Summary – Box Plot (Box and Whiskers)</a:t>
            </a:r>
          </a:p>
          <a:p>
            <a:pPr marL="342900" indent="-342900">
              <a:buFont typeface="Arial" panose="020B0604020202020204" pitchFamily="34" charset="0"/>
              <a:buChar char="•"/>
            </a:pPr>
            <a:r>
              <a:rPr lang="en-US" sz="2400" dirty="0"/>
              <a:t>Effect of transformation on central tendency and spread.</a:t>
            </a:r>
          </a:p>
          <a:p>
            <a:pPr marL="342900" indent="-342900">
              <a:buFont typeface="Arial" panose="020B0604020202020204" pitchFamily="34" charset="0"/>
              <a:buChar char="•"/>
            </a:pPr>
            <a:r>
              <a:rPr lang="en-US" sz="2400" dirty="0"/>
              <a:t>Outliers? How to detect? Modified Boxplot. (IQR Method, Z-Score Method)</a:t>
            </a:r>
          </a:p>
          <a:p>
            <a:pPr marL="342900" indent="-342900">
              <a:buFont typeface="Arial" panose="020B0604020202020204" pitchFamily="34" charset="0"/>
              <a:buChar char="•"/>
            </a:pPr>
            <a:r>
              <a:rPr lang="en-US" sz="2400" dirty="0"/>
              <a:t>Covariance, Correlation. Pearson’s Correlation Coefficient. Nature &amp; Strength of Correlation. How to calculate Pearson’s Correlation Coefficient and Spearman’s Rank Correlation Coefficient.</a:t>
            </a:r>
          </a:p>
          <a:p>
            <a:pPr marL="342900" indent="-342900">
              <a:buAutoNum type="arabicPeriod"/>
            </a:pPr>
            <a:endParaRPr lang="en-US" dirty="0"/>
          </a:p>
        </p:txBody>
      </p:sp>
    </p:spTree>
    <p:extLst>
      <p:ext uri="{BB962C8B-B14F-4D97-AF65-F5344CB8AC3E}">
        <p14:creationId xmlns:p14="http://schemas.microsoft.com/office/powerpoint/2010/main" val="1958388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00694A-2B7A-8F42-A8D1-420C768B5C7B}"/>
              </a:ext>
            </a:extLst>
          </p:cNvPr>
          <p:cNvPicPr>
            <a:picLocks noChangeAspect="1"/>
          </p:cNvPicPr>
          <p:nvPr/>
        </p:nvPicPr>
        <p:blipFill>
          <a:blip r:embed="rId2"/>
          <a:stretch>
            <a:fillRect/>
          </a:stretch>
        </p:blipFill>
        <p:spPr>
          <a:xfrm>
            <a:off x="768848" y="524107"/>
            <a:ext cx="11423152" cy="6101431"/>
          </a:xfrm>
          <a:prstGeom prst="rect">
            <a:avLst/>
          </a:prstGeom>
        </p:spPr>
      </p:pic>
    </p:spTree>
    <p:extLst>
      <p:ext uri="{BB962C8B-B14F-4D97-AF65-F5344CB8AC3E}">
        <p14:creationId xmlns:p14="http://schemas.microsoft.com/office/powerpoint/2010/main" val="1490654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230D7-51DB-F84C-B5B6-925F818F71B5}"/>
              </a:ext>
            </a:extLst>
          </p:cNvPr>
          <p:cNvPicPr>
            <a:picLocks noChangeAspect="1"/>
          </p:cNvPicPr>
          <p:nvPr/>
        </p:nvPicPr>
        <p:blipFill>
          <a:blip r:embed="rId2"/>
          <a:stretch>
            <a:fillRect/>
          </a:stretch>
        </p:blipFill>
        <p:spPr>
          <a:xfrm>
            <a:off x="790112" y="646770"/>
            <a:ext cx="11401887" cy="5978767"/>
          </a:xfrm>
          <a:prstGeom prst="rect">
            <a:avLst/>
          </a:prstGeom>
        </p:spPr>
      </p:pic>
    </p:spTree>
    <p:extLst>
      <p:ext uri="{BB962C8B-B14F-4D97-AF65-F5344CB8AC3E}">
        <p14:creationId xmlns:p14="http://schemas.microsoft.com/office/powerpoint/2010/main" val="2421410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33BB7A-0602-E24B-97EC-F780FFBBBB4D}"/>
              </a:ext>
            </a:extLst>
          </p:cNvPr>
          <p:cNvPicPr>
            <a:picLocks noChangeAspect="1"/>
          </p:cNvPicPr>
          <p:nvPr/>
        </p:nvPicPr>
        <p:blipFill>
          <a:blip r:embed="rId2"/>
          <a:stretch>
            <a:fillRect/>
          </a:stretch>
        </p:blipFill>
        <p:spPr>
          <a:xfrm>
            <a:off x="853910" y="680224"/>
            <a:ext cx="11338090" cy="5945314"/>
          </a:xfrm>
          <a:prstGeom prst="rect">
            <a:avLst/>
          </a:prstGeom>
        </p:spPr>
      </p:pic>
    </p:spTree>
    <p:extLst>
      <p:ext uri="{BB962C8B-B14F-4D97-AF65-F5344CB8AC3E}">
        <p14:creationId xmlns:p14="http://schemas.microsoft.com/office/powerpoint/2010/main" val="340297912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13694</TotalTime>
  <Words>4056</Words>
  <Application>Microsoft Macintosh PowerPoint</Application>
  <PresentationFormat>Widescreen</PresentationFormat>
  <Paragraphs>563</Paragraphs>
  <Slides>68</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Arial</vt:lpstr>
      <vt:lpstr>Arial</vt:lpstr>
      <vt:lpstr>Avenir Book</vt:lpstr>
      <vt:lpstr>Calibri</vt:lpstr>
      <vt:lpstr>Cambria Math</vt:lpstr>
      <vt:lpstr>Franklin Gothic Book</vt:lpstr>
      <vt:lpstr>medium-content-sans-serif-font</vt:lpstr>
      <vt:lpstr>medium-content-serif-font</vt:lpstr>
      <vt:lpstr>Verdana</vt:lpstr>
      <vt:lpstr>Crop</vt:lpstr>
      <vt:lpstr>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Microsoft Office User</dc:creator>
  <cp:lastModifiedBy>Microsoft Office User</cp:lastModifiedBy>
  <cp:revision>270</cp:revision>
  <dcterms:created xsi:type="dcterms:W3CDTF">2020-05-11T06:39:20Z</dcterms:created>
  <dcterms:modified xsi:type="dcterms:W3CDTF">2021-01-02T07:16:03Z</dcterms:modified>
</cp:coreProperties>
</file>